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Lst>
  <p:notesMasterIdLst>
    <p:notesMasterId r:id="rId23"/>
  </p:notesMasterIdLst>
  <p:handoutMasterIdLst>
    <p:handoutMasterId r:id="rId24"/>
  </p:handoutMasterIdLst>
  <p:sldIdLst>
    <p:sldId id="310" r:id="rId3"/>
    <p:sldId id="264" r:id="rId4"/>
    <p:sldId id="294" r:id="rId5"/>
    <p:sldId id="295" r:id="rId6"/>
    <p:sldId id="265" r:id="rId7"/>
    <p:sldId id="300" r:id="rId8"/>
    <p:sldId id="301" r:id="rId9"/>
    <p:sldId id="302" r:id="rId10"/>
    <p:sldId id="297" r:id="rId11"/>
    <p:sldId id="257" r:id="rId12"/>
    <p:sldId id="261" r:id="rId13"/>
    <p:sldId id="309" r:id="rId14"/>
    <p:sldId id="307" r:id="rId15"/>
    <p:sldId id="299" r:id="rId16"/>
    <p:sldId id="266" r:id="rId17"/>
    <p:sldId id="303" r:id="rId18"/>
    <p:sldId id="305" r:id="rId19"/>
    <p:sldId id="304" r:id="rId20"/>
    <p:sldId id="296" r:id="rId21"/>
    <p:sldId id="263" r:id="rId22"/>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6" autoAdjust="0"/>
    <p:restoredTop sz="93455" autoAdjust="0"/>
  </p:normalViewPr>
  <p:slideViewPr>
    <p:cSldViewPr snapToGrid="0">
      <p:cViewPr varScale="1">
        <p:scale>
          <a:sx n="107" d="100"/>
          <a:sy n="107" d="100"/>
        </p:scale>
        <p:origin x="138" y="4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F21A74F1-960F-4CE2-9B1D-4795D13B347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a:extLst>
              <a:ext uri="{FF2B5EF4-FFF2-40B4-BE49-F238E27FC236}">
                <a16:creationId xmlns:a16="http://schemas.microsoft.com/office/drawing/2014/main" id="{7B878D6D-4552-4494-AB8E-4CDBFADF5E5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3ECFD9-6575-49F1-A388-300B2C593EE7}" type="datetime1">
              <a:rPr lang="de-DE" smtClean="0"/>
              <a:t>13.10.2025</a:t>
            </a:fld>
            <a:endParaRPr lang="de-DE"/>
          </a:p>
        </p:txBody>
      </p:sp>
      <p:sp>
        <p:nvSpPr>
          <p:cNvPr id="4" name="Fußzeilenplatzhalter 3">
            <a:extLst>
              <a:ext uri="{FF2B5EF4-FFF2-40B4-BE49-F238E27FC236}">
                <a16:creationId xmlns:a16="http://schemas.microsoft.com/office/drawing/2014/main" id="{37268764-D107-40D8-8502-C2ED4087935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5" name="Foliennummernplatzhalter 4">
            <a:extLst>
              <a:ext uri="{FF2B5EF4-FFF2-40B4-BE49-F238E27FC236}">
                <a16:creationId xmlns:a16="http://schemas.microsoft.com/office/drawing/2014/main" id="{29ECDCF3-B8FA-45B7-BC75-04ACC575085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0248C09-47E6-4414-923C-002BC08F42D4}" type="slidenum">
              <a:rPr lang="de-DE" smtClean="0"/>
              <a:t>‹Nr.›</a:t>
            </a:fld>
            <a:endParaRPr lang="de-DE"/>
          </a:p>
        </p:txBody>
      </p:sp>
    </p:spTree>
    <p:extLst>
      <p:ext uri="{BB962C8B-B14F-4D97-AF65-F5344CB8AC3E}">
        <p14:creationId xmlns:p14="http://schemas.microsoft.com/office/powerpoint/2010/main" val="46612684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A03AF0-8FAE-474E-B4BE-508EC0917549}" type="datetime1">
              <a:rPr lang="de-DE" smtClean="0"/>
              <a:t>13.10.2025</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C6F8D-9AD3-4A32-AA4B-0581EBAA6EEE}" type="slidenum">
              <a:rPr lang="de-DE" smtClean="0"/>
              <a:t>‹Nr.›</a:t>
            </a:fld>
            <a:endParaRPr lang="de-DE"/>
          </a:p>
        </p:txBody>
      </p:sp>
    </p:spTree>
    <p:extLst>
      <p:ext uri="{BB962C8B-B14F-4D97-AF65-F5344CB8AC3E}">
        <p14:creationId xmlns:p14="http://schemas.microsoft.com/office/powerpoint/2010/main" val="231430161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C6F8D-9AD3-4A32-AA4B-0581EBAA6EEE}" type="slidenum">
              <a:rPr kumimoji="0" lang="de-D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de-DE"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54387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E88C6F8D-9AD3-4A32-AA4B-0581EBAA6EEE}" type="slidenum">
              <a:rPr lang="de-DE" smtClean="0"/>
              <a:t>3</a:t>
            </a:fld>
            <a:endParaRPr lang="de-DE"/>
          </a:p>
        </p:txBody>
      </p:sp>
    </p:spTree>
    <p:extLst>
      <p:ext uri="{BB962C8B-B14F-4D97-AF65-F5344CB8AC3E}">
        <p14:creationId xmlns:p14="http://schemas.microsoft.com/office/powerpoint/2010/main" val="29946150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C6F8D-9AD3-4A32-AA4B-0581EBAA6EEE}" type="slidenum">
              <a:rPr kumimoji="0" lang="de-D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de-DE"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22498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0" y="4385730"/>
            <a:ext cx="12192000" cy="749828"/>
          </a:xfrm>
          <a:prstGeom prst="rect">
            <a:avLst/>
          </a:prstGeom>
        </p:spPr>
        <p:txBody>
          <a:bodyPr anchor="b">
            <a:normAutofit/>
          </a:bodyPr>
          <a:lstStyle>
            <a:lvl1pPr algn="ctr">
              <a:defRPr sz="5000" baseline="0">
                <a:latin typeface="Arial" panose="020B0604020202020204" pitchFamily="34" charset="0"/>
                <a:cs typeface="Arial" panose="020B0604020202020204" pitchFamily="34" charset="0"/>
              </a:defRPr>
            </a:lvl1pPr>
          </a:lstStyle>
          <a:p>
            <a:r>
              <a:rPr lang="de-DE" dirty="0"/>
              <a:t>Thema der Präsentation</a:t>
            </a:r>
          </a:p>
        </p:txBody>
      </p:sp>
      <p:sp>
        <p:nvSpPr>
          <p:cNvPr id="3" name="Untertitel 2"/>
          <p:cNvSpPr>
            <a:spLocks noGrp="1"/>
          </p:cNvSpPr>
          <p:nvPr>
            <p:ph type="subTitle" idx="1" hasCustomPrompt="1"/>
          </p:nvPr>
        </p:nvSpPr>
        <p:spPr>
          <a:xfrm>
            <a:off x="0" y="5384802"/>
            <a:ext cx="12192000" cy="575734"/>
          </a:xfrm>
        </p:spPr>
        <p:txBody>
          <a:bodyPr/>
          <a:lstStyle>
            <a:lvl1pPr marL="0" indent="0" algn="ctr">
              <a:buNone/>
              <a:defRPr sz="3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a:t>
            </a:r>
          </a:p>
        </p:txBody>
      </p:sp>
      <p:sp>
        <p:nvSpPr>
          <p:cNvPr id="4" name="Datumsplatzhalter 3"/>
          <p:cNvSpPr>
            <a:spLocks noGrp="1"/>
          </p:cNvSpPr>
          <p:nvPr>
            <p:ph type="dt" sz="half" idx="10"/>
          </p:nvPr>
        </p:nvSpPr>
        <p:spPr>
          <a:xfrm>
            <a:off x="14239" y="6356350"/>
            <a:ext cx="2743200" cy="365125"/>
          </a:xfrm>
          <a:prstGeom prst="rect">
            <a:avLst/>
          </a:prstGeom>
        </p:spPr>
        <p:txBody>
          <a:bodyPr/>
          <a:lstStyle/>
          <a:p>
            <a:r>
              <a:rPr lang="de-DE"/>
              <a:t>10.10.2025</a:t>
            </a:r>
          </a:p>
        </p:txBody>
      </p:sp>
      <p:sp>
        <p:nvSpPr>
          <p:cNvPr id="5" name="Fußzeilenplatzhalter 4"/>
          <p:cNvSpPr>
            <a:spLocks noGrp="1"/>
          </p:cNvSpPr>
          <p:nvPr>
            <p:ph type="ftr" sz="quarter" idx="11"/>
          </p:nvPr>
        </p:nvSpPr>
        <p:spPr>
          <a:xfrm>
            <a:off x="4038600" y="6356350"/>
            <a:ext cx="4114800" cy="365125"/>
          </a:xfrm>
          <a:prstGeom prst="rect">
            <a:avLst/>
          </a:prstGeom>
        </p:spPr>
        <p:txBody>
          <a:bodyPr/>
          <a:lstStyle>
            <a:lvl1pPr algn="ctr">
              <a:defRPr/>
            </a:lvl1pPr>
          </a:lstStyle>
          <a:p>
            <a:endParaRPr lang="de-DE" dirty="0"/>
          </a:p>
        </p:txBody>
      </p:sp>
      <p:sp>
        <p:nvSpPr>
          <p:cNvPr id="6" name="Foliennummernplatzhalter 5"/>
          <p:cNvSpPr>
            <a:spLocks noGrp="1"/>
          </p:cNvSpPr>
          <p:nvPr>
            <p:ph type="sldNum" sz="quarter" idx="12"/>
          </p:nvPr>
        </p:nvSpPr>
        <p:spPr>
          <a:xfrm>
            <a:off x="9444614" y="6356350"/>
            <a:ext cx="2743200" cy="365125"/>
          </a:xfrm>
          <a:prstGeom prst="rect">
            <a:avLst/>
          </a:prstGeom>
        </p:spPr>
        <p:txBody>
          <a:bodyPr/>
          <a:lstStyle>
            <a:lvl1pPr algn="r">
              <a:defRPr/>
            </a:lvl1pPr>
          </a:lstStyle>
          <a:p>
            <a:fld id="{B94A93A1-A9CA-4ED1-ADBE-D6786AAC81F3}" type="slidenum">
              <a:rPr lang="de-DE" smtClean="0"/>
              <a:pPr/>
              <a:t>‹Nr.›</a:t>
            </a:fld>
            <a:endParaRPr lang="de-DE" dirty="0"/>
          </a:p>
        </p:txBody>
      </p:sp>
    </p:spTree>
    <p:extLst>
      <p:ext uri="{BB962C8B-B14F-4D97-AF65-F5344CB8AC3E}">
        <p14:creationId xmlns:p14="http://schemas.microsoft.com/office/powerpoint/2010/main" val="41094274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el und Inhal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normAutofit/>
          </a:bodyPr>
          <a:lstStyle>
            <a:lvl1pPr>
              <a:defRPr sz="2400">
                <a:latin typeface="Arial" panose="020B0604020202020204" pitchFamily="34" charset="0"/>
                <a:cs typeface="Arial" panose="020B0604020202020204" pitchFamily="34" charset="0"/>
              </a:defRPr>
            </a:lvl1pPr>
            <a:lvl2pPr>
              <a:defRPr sz="2400">
                <a:latin typeface="Arial" panose="020B0604020202020204" pitchFamily="34" charset="0"/>
                <a:cs typeface="Arial" panose="020B0604020202020204" pitchFamily="34" charset="0"/>
              </a:defRPr>
            </a:lvl2pPr>
            <a:lvl3pPr>
              <a:defRPr sz="2400">
                <a:latin typeface="Arial" panose="020B0604020202020204" pitchFamily="34" charset="0"/>
                <a:cs typeface="Arial" panose="020B0604020202020204" pitchFamily="34" charset="0"/>
              </a:defRPr>
            </a:lvl3pPr>
            <a:lvl4pPr>
              <a:defRPr sz="2400">
                <a:latin typeface="Arial" panose="020B0604020202020204" pitchFamily="34" charset="0"/>
                <a:cs typeface="Arial" panose="020B0604020202020204" pitchFamily="34" charset="0"/>
              </a:defRPr>
            </a:lvl4pPr>
            <a:lvl5pPr>
              <a:defRPr sz="2400">
                <a:latin typeface="Arial" panose="020B0604020202020204" pitchFamily="34" charset="0"/>
                <a:cs typeface="Arial" panose="020B0604020202020204" pitchFamily="34" charset="0"/>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4" name="Datumsplatzhalter 3"/>
          <p:cNvSpPr>
            <a:spLocks noGrp="1"/>
          </p:cNvSpPr>
          <p:nvPr>
            <p:ph type="dt" sz="half" idx="10"/>
          </p:nvPr>
        </p:nvSpPr>
        <p:spPr>
          <a:xfrm>
            <a:off x="838200" y="6356350"/>
            <a:ext cx="2743200" cy="365125"/>
          </a:xfrm>
          <a:prstGeom prst="rect">
            <a:avLst/>
          </a:prstGeom>
        </p:spPr>
        <p:txBody>
          <a:bodyPr/>
          <a:lstStyle/>
          <a:p>
            <a:r>
              <a:rPr lang="de-DE"/>
              <a:t>10.10.2025</a:t>
            </a:r>
          </a:p>
        </p:txBody>
      </p:sp>
      <p:sp>
        <p:nvSpPr>
          <p:cNvPr id="5" name="Fußzeilenplatzhalter 4"/>
          <p:cNvSpPr>
            <a:spLocks noGrp="1"/>
          </p:cNvSpPr>
          <p:nvPr>
            <p:ph type="ftr" sz="quarter" idx="11"/>
          </p:nvPr>
        </p:nvSpPr>
        <p:spPr>
          <a:xfrm>
            <a:off x="4038600" y="6356350"/>
            <a:ext cx="4114800" cy="365125"/>
          </a:xfrm>
          <a:prstGeom prst="rect">
            <a:avLst/>
          </a:prstGeom>
        </p:spPr>
        <p:txBody>
          <a:bodyPr/>
          <a:lstStyle/>
          <a:p>
            <a:endParaRPr lang="de-DE"/>
          </a:p>
        </p:txBody>
      </p:sp>
      <p:sp>
        <p:nvSpPr>
          <p:cNvPr id="6" name="Foliennummernplatzhalter 5"/>
          <p:cNvSpPr>
            <a:spLocks noGrp="1"/>
          </p:cNvSpPr>
          <p:nvPr>
            <p:ph type="sldNum" sz="quarter" idx="12"/>
          </p:nvPr>
        </p:nvSpPr>
        <p:spPr>
          <a:xfrm>
            <a:off x="8610600" y="6356350"/>
            <a:ext cx="2743200" cy="365125"/>
          </a:xfrm>
          <a:prstGeom prst="rect">
            <a:avLst/>
          </a:prstGeom>
        </p:spPr>
        <p:txBody>
          <a:bodyPr/>
          <a:lstStyle/>
          <a:p>
            <a:fld id="{B94A93A1-A9CA-4ED1-ADBE-D6786AAC81F3}" type="slidenum">
              <a:rPr lang="de-DE" smtClean="0"/>
              <a:t>‹Nr.›</a:t>
            </a:fld>
            <a:endParaRPr lang="de-DE"/>
          </a:p>
        </p:txBody>
      </p:sp>
      <p:sp>
        <p:nvSpPr>
          <p:cNvPr id="2" name="Titel 1"/>
          <p:cNvSpPr>
            <a:spLocks noGrp="1"/>
          </p:cNvSpPr>
          <p:nvPr>
            <p:ph type="title" hasCustomPrompt="1"/>
          </p:nvPr>
        </p:nvSpPr>
        <p:spPr>
          <a:xfrm>
            <a:off x="838200" y="365125"/>
            <a:ext cx="8293100" cy="697321"/>
          </a:xfrm>
        </p:spPr>
        <p:txBody>
          <a:bodyPr/>
          <a:lstStyle>
            <a:lvl1pPr>
              <a:defRPr/>
            </a:lvl1pPr>
          </a:lstStyle>
          <a:p>
            <a:r>
              <a:rPr lang="de-DE" dirty="0"/>
              <a:t>Thema der Präsentation/Folie</a:t>
            </a:r>
          </a:p>
        </p:txBody>
      </p:sp>
    </p:spTree>
    <p:extLst>
      <p:ext uri="{BB962C8B-B14F-4D97-AF65-F5344CB8AC3E}">
        <p14:creationId xmlns:p14="http://schemas.microsoft.com/office/powerpoint/2010/main" val="3758469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Nur Titel">
    <p:spTree>
      <p:nvGrpSpPr>
        <p:cNvPr id="1" name=""/>
        <p:cNvGrpSpPr/>
        <p:nvPr/>
      </p:nvGrpSpPr>
      <p:grpSpPr>
        <a:xfrm>
          <a:off x="0" y="0"/>
          <a:ext cx="0" cy="0"/>
          <a:chOff x="0" y="0"/>
          <a:chExt cx="0" cy="0"/>
        </a:xfrm>
      </p:grpSpPr>
      <p:sp>
        <p:nvSpPr>
          <p:cNvPr id="3" name="Datumsplatzhalter 2"/>
          <p:cNvSpPr>
            <a:spLocks noGrp="1"/>
          </p:cNvSpPr>
          <p:nvPr>
            <p:ph type="dt" sz="half" idx="10"/>
          </p:nvPr>
        </p:nvSpPr>
        <p:spPr>
          <a:xfrm>
            <a:off x="838200" y="6356350"/>
            <a:ext cx="2743200" cy="365125"/>
          </a:xfrm>
          <a:prstGeom prst="rect">
            <a:avLst/>
          </a:prstGeom>
        </p:spPr>
        <p:txBody>
          <a:bodyPr/>
          <a:lstStyle/>
          <a:p>
            <a:r>
              <a:rPr lang="de-DE"/>
              <a:t>10.10.2025</a:t>
            </a:r>
          </a:p>
        </p:txBody>
      </p:sp>
      <p:sp>
        <p:nvSpPr>
          <p:cNvPr id="4" name="Fußzeilenplatzhalter 3"/>
          <p:cNvSpPr>
            <a:spLocks noGrp="1"/>
          </p:cNvSpPr>
          <p:nvPr>
            <p:ph type="ftr" sz="quarter" idx="11"/>
          </p:nvPr>
        </p:nvSpPr>
        <p:spPr>
          <a:xfrm>
            <a:off x="4038600" y="6356350"/>
            <a:ext cx="4114800" cy="365125"/>
          </a:xfrm>
          <a:prstGeom prst="rect">
            <a:avLst/>
          </a:prstGeom>
        </p:spPr>
        <p:txBody>
          <a:bodyPr/>
          <a:lstStyle/>
          <a:p>
            <a:endParaRPr lang="de-DE"/>
          </a:p>
        </p:txBody>
      </p:sp>
      <p:sp>
        <p:nvSpPr>
          <p:cNvPr id="5" name="Foliennummernplatzhalter 4"/>
          <p:cNvSpPr>
            <a:spLocks noGrp="1"/>
          </p:cNvSpPr>
          <p:nvPr>
            <p:ph type="sldNum" sz="quarter" idx="12"/>
          </p:nvPr>
        </p:nvSpPr>
        <p:spPr>
          <a:xfrm>
            <a:off x="8610600" y="6356350"/>
            <a:ext cx="2743200" cy="365125"/>
          </a:xfrm>
          <a:prstGeom prst="rect">
            <a:avLst/>
          </a:prstGeom>
        </p:spPr>
        <p:txBody>
          <a:bodyPr/>
          <a:lstStyle/>
          <a:p>
            <a:fld id="{B94A93A1-A9CA-4ED1-ADBE-D6786AAC81F3}" type="slidenum">
              <a:rPr lang="de-DE" smtClean="0"/>
              <a:t>‹Nr.›</a:t>
            </a:fld>
            <a:endParaRPr lang="de-DE"/>
          </a:p>
        </p:txBody>
      </p:sp>
      <p:sp>
        <p:nvSpPr>
          <p:cNvPr id="2" name="Titel 1"/>
          <p:cNvSpPr>
            <a:spLocks noGrp="1"/>
          </p:cNvSpPr>
          <p:nvPr>
            <p:ph type="title" hasCustomPrompt="1"/>
          </p:nvPr>
        </p:nvSpPr>
        <p:spPr>
          <a:xfrm>
            <a:off x="520700" y="365126"/>
            <a:ext cx="8610600" cy="740864"/>
          </a:xfrm>
        </p:spPr>
        <p:txBody>
          <a:bodyPr/>
          <a:lstStyle>
            <a:lvl1pPr>
              <a:defRPr/>
            </a:lvl1pPr>
          </a:lstStyle>
          <a:p>
            <a:r>
              <a:rPr lang="de-DE" dirty="0"/>
              <a:t>Thema der Präsentation/Folie</a:t>
            </a:r>
          </a:p>
        </p:txBody>
      </p:sp>
    </p:spTree>
    <p:extLst>
      <p:ext uri="{BB962C8B-B14F-4D97-AF65-F5344CB8AC3E}">
        <p14:creationId xmlns:p14="http://schemas.microsoft.com/office/powerpoint/2010/main" val="1715067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bschnitts-&#10;überschrift">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831850" y="1866901"/>
            <a:ext cx="10515600" cy="422275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p:cNvSpPr>
            <a:spLocks noGrp="1"/>
          </p:cNvSpPr>
          <p:nvPr>
            <p:ph type="dt" sz="half" idx="10"/>
          </p:nvPr>
        </p:nvSpPr>
        <p:spPr>
          <a:xfrm>
            <a:off x="838200" y="6356350"/>
            <a:ext cx="2743200" cy="365125"/>
          </a:xfrm>
          <a:prstGeom prst="rect">
            <a:avLst/>
          </a:prstGeom>
        </p:spPr>
        <p:txBody>
          <a:bodyPr/>
          <a:lstStyle/>
          <a:p>
            <a:r>
              <a:rPr lang="de-DE"/>
              <a:t>10.10.2025</a:t>
            </a:r>
          </a:p>
        </p:txBody>
      </p:sp>
      <p:sp>
        <p:nvSpPr>
          <p:cNvPr id="5" name="Fußzeilenplatzhalter 4"/>
          <p:cNvSpPr>
            <a:spLocks noGrp="1"/>
          </p:cNvSpPr>
          <p:nvPr>
            <p:ph type="ftr" sz="quarter" idx="11"/>
          </p:nvPr>
        </p:nvSpPr>
        <p:spPr>
          <a:xfrm>
            <a:off x="4038600" y="6356350"/>
            <a:ext cx="4114800" cy="365125"/>
          </a:xfrm>
          <a:prstGeom prst="rect">
            <a:avLst/>
          </a:prstGeom>
        </p:spPr>
        <p:txBody>
          <a:bodyPr/>
          <a:lstStyle/>
          <a:p>
            <a:endParaRPr lang="de-DE"/>
          </a:p>
        </p:txBody>
      </p:sp>
      <p:sp>
        <p:nvSpPr>
          <p:cNvPr id="6" name="Foliennummernplatzhalter 5"/>
          <p:cNvSpPr>
            <a:spLocks noGrp="1"/>
          </p:cNvSpPr>
          <p:nvPr>
            <p:ph type="sldNum" sz="quarter" idx="12"/>
          </p:nvPr>
        </p:nvSpPr>
        <p:spPr>
          <a:xfrm>
            <a:off x="8610600" y="6356350"/>
            <a:ext cx="2743200" cy="365125"/>
          </a:xfrm>
          <a:prstGeom prst="rect">
            <a:avLst/>
          </a:prstGeom>
        </p:spPr>
        <p:txBody>
          <a:bodyPr/>
          <a:lstStyle/>
          <a:p>
            <a:fld id="{B94A93A1-A9CA-4ED1-ADBE-D6786AAC81F3}" type="slidenum">
              <a:rPr lang="de-DE" smtClean="0"/>
              <a:t>‹Nr.›</a:t>
            </a:fld>
            <a:endParaRPr lang="de-DE"/>
          </a:p>
        </p:txBody>
      </p:sp>
      <p:sp>
        <p:nvSpPr>
          <p:cNvPr id="7" name="Titel 6"/>
          <p:cNvSpPr>
            <a:spLocks noGrp="1"/>
          </p:cNvSpPr>
          <p:nvPr>
            <p:ph type="title" hasCustomPrompt="1"/>
          </p:nvPr>
        </p:nvSpPr>
        <p:spPr/>
        <p:txBody>
          <a:bodyPr/>
          <a:lstStyle>
            <a:lvl1pPr>
              <a:defRPr/>
            </a:lvl1pPr>
          </a:lstStyle>
          <a:p>
            <a:r>
              <a:rPr lang="de-DE" dirty="0"/>
              <a:t>Thema der Präsentation/Folie</a:t>
            </a:r>
          </a:p>
        </p:txBody>
      </p:sp>
    </p:spTree>
    <p:extLst>
      <p:ext uri="{BB962C8B-B14F-4D97-AF65-F5344CB8AC3E}">
        <p14:creationId xmlns:p14="http://schemas.microsoft.com/office/powerpoint/2010/main" val="24245877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4" name="Inhaltsplatzhalter 3"/>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p:cNvSpPr>
            <a:spLocks noGrp="1"/>
          </p:cNvSpPr>
          <p:nvPr>
            <p:ph type="dt" sz="half" idx="10"/>
          </p:nvPr>
        </p:nvSpPr>
        <p:spPr>
          <a:xfrm>
            <a:off x="838200" y="6356350"/>
            <a:ext cx="2743200" cy="365125"/>
          </a:xfrm>
          <a:prstGeom prst="rect">
            <a:avLst/>
          </a:prstGeom>
        </p:spPr>
        <p:txBody>
          <a:bodyPr/>
          <a:lstStyle/>
          <a:p>
            <a:r>
              <a:rPr lang="de-DE"/>
              <a:t>10.10.2025</a:t>
            </a:r>
          </a:p>
        </p:txBody>
      </p:sp>
      <p:sp>
        <p:nvSpPr>
          <p:cNvPr id="6" name="Fußzeilenplatzhalter 5"/>
          <p:cNvSpPr>
            <a:spLocks noGrp="1"/>
          </p:cNvSpPr>
          <p:nvPr>
            <p:ph type="ftr" sz="quarter" idx="11"/>
          </p:nvPr>
        </p:nvSpPr>
        <p:spPr>
          <a:xfrm>
            <a:off x="4038600" y="6356350"/>
            <a:ext cx="4114800" cy="365125"/>
          </a:xfrm>
          <a:prstGeom prst="rect">
            <a:avLst/>
          </a:prstGeom>
        </p:spPr>
        <p:txBody>
          <a:bodyPr/>
          <a:lstStyle/>
          <a:p>
            <a:endParaRPr lang="de-DE"/>
          </a:p>
        </p:txBody>
      </p:sp>
      <p:sp>
        <p:nvSpPr>
          <p:cNvPr id="7" name="Foliennummernplatzhalter 6"/>
          <p:cNvSpPr>
            <a:spLocks noGrp="1"/>
          </p:cNvSpPr>
          <p:nvPr>
            <p:ph type="sldNum" sz="quarter" idx="12"/>
          </p:nvPr>
        </p:nvSpPr>
        <p:spPr>
          <a:xfrm>
            <a:off x="8610600" y="6356350"/>
            <a:ext cx="2743200" cy="365125"/>
          </a:xfrm>
          <a:prstGeom prst="rect">
            <a:avLst/>
          </a:prstGeom>
        </p:spPr>
        <p:txBody>
          <a:bodyPr/>
          <a:lstStyle/>
          <a:p>
            <a:fld id="{B94A93A1-A9CA-4ED1-ADBE-D6786AAC81F3}" type="slidenum">
              <a:rPr lang="de-DE" smtClean="0"/>
              <a:t>‹Nr.›</a:t>
            </a:fld>
            <a:endParaRPr lang="de-DE"/>
          </a:p>
        </p:txBody>
      </p:sp>
      <p:sp>
        <p:nvSpPr>
          <p:cNvPr id="8" name="Titel 7"/>
          <p:cNvSpPr>
            <a:spLocks noGrp="1"/>
          </p:cNvSpPr>
          <p:nvPr>
            <p:ph type="title" hasCustomPrompt="1"/>
          </p:nvPr>
        </p:nvSpPr>
        <p:spPr>
          <a:xfrm>
            <a:off x="838200" y="365125"/>
            <a:ext cx="8293100" cy="815975"/>
          </a:xfrm>
        </p:spPr>
        <p:txBody>
          <a:bodyPr/>
          <a:lstStyle>
            <a:lvl1pPr>
              <a:defRPr/>
            </a:lvl1pPr>
          </a:lstStyle>
          <a:p>
            <a:r>
              <a:rPr lang="de-DE" dirty="0"/>
              <a:t>Thema der Präsentation/Folie</a:t>
            </a:r>
          </a:p>
        </p:txBody>
      </p:sp>
    </p:spTree>
    <p:extLst>
      <p:ext uri="{BB962C8B-B14F-4D97-AF65-F5344CB8AC3E}">
        <p14:creationId xmlns:p14="http://schemas.microsoft.com/office/powerpoint/2010/main" val="35081468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5" name="Textplatzhalt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p:cNvSpPr>
            <a:spLocks noGrp="1"/>
          </p:cNvSpPr>
          <p:nvPr>
            <p:ph type="dt" sz="half" idx="10"/>
          </p:nvPr>
        </p:nvSpPr>
        <p:spPr>
          <a:xfrm>
            <a:off x="838200" y="6356350"/>
            <a:ext cx="2743200" cy="365125"/>
          </a:xfrm>
          <a:prstGeom prst="rect">
            <a:avLst/>
          </a:prstGeom>
        </p:spPr>
        <p:txBody>
          <a:bodyPr/>
          <a:lstStyle/>
          <a:p>
            <a:r>
              <a:rPr lang="de-DE"/>
              <a:t>10.10.2025</a:t>
            </a:r>
          </a:p>
        </p:txBody>
      </p:sp>
      <p:sp>
        <p:nvSpPr>
          <p:cNvPr id="8" name="Fußzeilenplatzhalter 7"/>
          <p:cNvSpPr>
            <a:spLocks noGrp="1"/>
          </p:cNvSpPr>
          <p:nvPr>
            <p:ph type="ftr" sz="quarter" idx="11"/>
          </p:nvPr>
        </p:nvSpPr>
        <p:spPr>
          <a:xfrm>
            <a:off x="4038600" y="6356350"/>
            <a:ext cx="4114800" cy="365125"/>
          </a:xfrm>
          <a:prstGeom prst="rect">
            <a:avLst/>
          </a:prstGeom>
        </p:spPr>
        <p:txBody>
          <a:bodyPr/>
          <a:lstStyle/>
          <a:p>
            <a:endParaRPr lang="de-DE"/>
          </a:p>
        </p:txBody>
      </p:sp>
      <p:sp>
        <p:nvSpPr>
          <p:cNvPr id="9" name="Foliennummernplatzhalter 8"/>
          <p:cNvSpPr>
            <a:spLocks noGrp="1"/>
          </p:cNvSpPr>
          <p:nvPr>
            <p:ph type="sldNum" sz="quarter" idx="12"/>
          </p:nvPr>
        </p:nvSpPr>
        <p:spPr>
          <a:xfrm>
            <a:off x="8610600" y="6356350"/>
            <a:ext cx="2743200" cy="365125"/>
          </a:xfrm>
          <a:prstGeom prst="rect">
            <a:avLst/>
          </a:prstGeom>
        </p:spPr>
        <p:txBody>
          <a:bodyPr/>
          <a:lstStyle/>
          <a:p>
            <a:fld id="{B94A93A1-A9CA-4ED1-ADBE-D6786AAC81F3}" type="slidenum">
              <a:rPr lang="de-DE" smtClean="0"/>
              <a:t>‹Nr.›</a:t>
            </a:fld>
            <a:endParaRPr lang="de-DE"/>
          </a:p>
        </p:txBody>
      </p:sp>
      <p:sp>
        <p:nvSpPr>
          <p:cNvPr id="10" name="Titel 9"/>
          <p:cNvSpPr>
            <a:spLocks noGrp="1"/>
          </p:cNvSpPr>
          <p:nvPr>
            <p:ph type="title" hasCustomPrompt="1"/>
          </p:nvPr>
        </p:nvSpPr>
        <p:spPr>
          <a:xfrm>
            <a:off x="838200" y="365126"/>
            <a:ext cx="8408831" cy="716700"/>
          </a:xfrm>
          <a:prstGeom prst="rect">
            <a:avLst/>
          </a:prstGeom>
        </p:spPr>
        <p:txBody>
          <a:bodyPr/>
          <a:lstStyle>
            <a:lvl1pPr>
              <a:defRPr/>
            </a:lvl1pPr>
          </a:lstStyle>
          <a:p>
            <a:r>
              <a:rPr lang="de-DE" dirty="0"/>
              <a:t>Thema der Präsentation/Folie</a:t>
            </a:r>
          </a:p>
        </p:txBody>
      </p:sp>
    </p:spTree>
    <p:extLst>
      <p:ext uri="{BB962C8B-B14F-4D97-AF65-F5344CB8AC3E}">
        <p14:creationId xmlns:p14="http://schemas.microsoft.com/office/powerpoint/2010/main" val="358249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nhalt mit Überschrift">
    <p:spTree>
      <p:nvGrpSpPr>
        <p:cNvPr id="1" name=""/>
        <p:cNvGrpSpPr/>
        <p:nvPr/>
      </p:nvGrpSpPr>
      <p:grpSpPr>
        <a:xfrm>
          <a:off x="0" y="0"/>
          <a:ext cx="0" cy="0"/>
          <a:chOff x="0" y="0"/>
          <a:chExt cx="0" cy="0"/>
        </a:xfrm>
      </p:grpSpPr>
      <p:sp>
        <p:nvSpPr>
          <p:cNvPr id="3" name="Inhaltsplatzhalter 2"/>
          <p:cNvSpPr>
            <a:spLocks noGrp="1"/>
          </p:cNvSpPr>
          <p:nvPr>
            <p:ph idx="1"/>
          </p:nvPr>
        </p:nvSpPr>
        <p:spPr>
          <a:xfrm>
            <a:off x="5183188" y="2069255"/>
            <a:ext cx="6172200" cy="379973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p:cNvSpPr>
            <a:spLocks noGrp="1"/>
          </p:cNvSpPr>
          <p:nvPr>
            <p:ph type="dt" sz="half" idx="10"/>
          </p:nvPr>
        </p:nvSpPr>
        <p:spPr>
          <a:xfrm>
            <a:off x="838200" y="6356350"/>
            <a:ext cx="2743200" cy="365125"/>
          </a:xfrm>
          <a:prstGeom prst="rect">
            <a:avLst/>
          </a:prstGeom>
        </p:spPr>
        <p:txBody>
          <a:bodyPr/>
          <a:lstStyle/>
          <a:p>
            <a:r>
              <a:rPr lang="de-DE"/>
              <a:t>10.10.2025</a:t>
            </a:r>
          </a:p>
        </p:txBody>
      </p:sp>
      <p:sp>
        <p:nvSpPr>
          <p:cNvPr id="6" name="Fußzeilenplatzhalter 5"/>
          <p:cNvSpPr>
            <a:spLocks noGrp="1"/>
          </p:cNvSpPr>
          <p:nvPr>
            <p:ph type="ftr" sz="quarter" idx="11"/>
          </p:nvPr>
        </p:nvSpPr>
        <p:spPr>
          <a:xfrm>
            <a:off x="4038600" y="6356350"/>
            <a:ext cx="4114800" cy="365125"/>
          </a:xfrm>
          <a:prstGeom prst="rect">
            <a:avLst/>
          </a:prstGeom>
        </p:spPr>
        <p:txBody>
          <a:bodyPr/>
          <a:lstStyle/>
          <a:p>
            <a:endParaRPr lang="de-DE"/>
          </a:p>
        </p:txBody>
      </p:sp>
      <p:sp>
        <p:nvSpPr>
          <p:cNvPr id="7" name="Foliennummernplatzhalter 6"/>
          <p:cNvSpPr>
            <a:spLocks noGrp="1"/>
          </p:cNvSpPr>
          <p:nvPr>
            <p:ph type="sldNum" sz="quarter" idx="12"/>
          </p:nvPr>
        </p:nvSpPr>
        <p:spPr>
          <a:xfrm>
            <a:off x="8610600" y="6356350"/>
            <a:ext cx="2743200" cy="365125"/>
          </a:xfrm>
          <a:prstGeom prst="rect">
            <a:avLst/>
          </a:prstGeom>
        </p:spPr>
        <p:txBody>
          <a:bodyPr/>
          <a:lstStyle/>
          <a:p>
            <a:fld id="{B94A93A1-A9CA-4ED1-ADBE-D6786AAC81F3}" type="slidenum">
              <a:rPr lang="de-DE" smtClean="0"/>
              <a:t>‹Nr.›</a:t>
            </a:fld>
            <a:endParaRPr lang="de-DE"/>
          </a:p>
        </p:txBody>
      </p:sp>
      <p:sp>
        <p:nvSpPr>
          <p:cNvPr id="8" name="Titel 7"/>
          <p:cNvSpPr>
            <a:spLocks noGrp="1"/>
          </p:cNvSpPr>
          <p:nvPr>
            <p:ph type="title" hasCustomPrompt="1"/>
          </p:nvPr>
        </p:nvSpPr>
        <p:spPr>
          <a:xfrm>
            <a:off x="838200" y="365126"/>
            <a:ext cx="8408831" cy="716700"/>
          </a:xfrm>
          <a:prstGeom prst="rect">
            <a:avLst/>
          </a:prstGeom>
        </p:spPr>
        <p:txBody>
          <a:bodyPr/>
          <a:lstStyle>
            <a:lvl1pPr>
              <a:defRPr/>
            </a:lvl1pPr>
          </a:lstStyle>
          <a:p>
            <a:r>
              <a:rPr lang="de-DE" dirty="0"/>
              <a:t>Thema der Präsentation/Folie</a:t>
            </a:r>
          </a:p>
        </p:txBody>
      </p:sp>
    </p:spTree>
    <p:extLst>
      <p:ext uri="{BB962C8B-B14F-4D97-AF65-F5344CB8AC3E}">
        <p14:creationId xmlns:p14="http://schemas.microsoft.com/office/powerpoint/2010/main" val="16082014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ild mit Überschrift">
    <p:spTree>
      <p:nvGrpSpPr>
        <p:cNvPr id="1" name=""/>
        <p:cNvGrpSpPr/>
        <p:nvPr/>
      </p:nvGrpSpPr>
      <p:grpSpPr>
        <a:xfrm>
          <a:off x="0" y="0"/>
          <a:ext cx="0" cy="0"/>
          <a:chOff x="0" y="0"/>
          <a:chExt cx="0" cy="0"/>
        </a:xfrm>
      </p:grpSpPr>
      <p:sp>
        <p:nvSpPr>
          <p:cNvPr id="3" name="Bildplatzhalter 2"/>
          <p:cNvSpPr>
            <a:spLocks noGrp="1"/>
          </p:cNvSpPr>
          <p:nvPr>
            <p:ph type="pic" idx="1"/>
          </p:nvPr>
        </p:nvSpPr>
        <p:spPr>
          <a:xfrm>
            <a:off x="5183188" y="2057400"/>
            <a:ext cx="6172200" cy="38036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a:t>Bild durch Klicken auf Symbol hinzufügen</a:t>
            </a:r>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p:cNvSpPr>
            <a:spLocks noGrp="1"/>
          </p:cNvSpPr>
          <p:nvPr>
            <p:ph type="dt" sz="half" idx="10"/>
          </p:nvPr>
        </p:nvSpPr>
        <p:spPr>
          <a:xfrm>
            <a:off x="838200" y="6356350"/>
            <a:ext cx="2743200" cy="365125"/>
          </a:xfrm>
          <a:prstGeom prst="rect">
            <a:avLst/>
          </a:prstGeom>
        </p:spPr>
        <p:txBody>
          <a:bodyPr/>
          <a:lstStyle/>
          <a:p>
            <a:r>
              <a:rPr lang="de-DE"/>
              <a:t>10.10.2025</a:t>
            </a:r>
          </a:p>
        </p:txBody>
      </p:sp>
      <p:sp>
        <p:nvSpPr>
          <p:cNvPr id="6" name="Fußzeilenplatzhalter 5"/>
          <p:cNvSpPr>
            <a:spLocks noGrp="1"/>
          </p:cNvSpPr>
          <p:nvPr>
            <p:ph type="ftr" sz="quarter" idx="11"/>
          </p:nvPr>
        </p:nvSpPr>
        <p:spPr>
          <a:xfrm>
            <a:off x="4038600" y="6356350"/>
            <a:ext cx="4114800" cy="365125"/>
          </a:xfrm>
          <a:prstGeom prst="rect">
            <a:avLst/>
          </a:prstGeom>
        </p:spPr>
        <p:txBody>
          <a:bodyPr/>
          <a:lstStyle/>
          <a:p>
            <a:endParaRPr lang="de-DE"/>
          </a:p>
        </p:txBody>
      </p:sp>
      <p:sp>
        <p:nvSpPr>
          <p:cNvPr id="7" name="Foliennummernplatzhalter 6"/>
          <p:cNvSpPr>
            <a:spLocks noGrp="1"/>
          </p:cNvSpPr>
          <p:nvPr>
            <p:ph type="sldNum" sz="quarter" idx="12"/>
          </p:nvPr>
        </p:nvSpPr>
        <p:spPr>
          <a:xfrm>
            <a:off x="8610600" y="6356350"/>
            <a:ext cx="2743200" cy="365125"/>
          </a:xfrm>
          <a:prstGeom prst="rect">
            <a:avLst/>
          </a:prstGeom>
        </p:spPr>
        <p:txBody>
          <a:bodyPr/>
          <a:lstStyle/>
          <a:p>
            <a:fld id="{B94A93A1-A9CA-4ED1-ADBE-D6786AAC81F3}" type="slidenum">
              <a:rPr lang="de-DE" smtClean="0"/>
              <a:t>‹Nr.›</a:t>
            </a:fld>
            <a:endParaRPr lang="de-DE"/>
          </a:p>
        </p:txBody>
      </p:sp>
      <p:sp>
        <p:nvSpPr>
          <p:cNvPr id="8" name="Titel 7"/>
          <p:cNvSpPr>
            <a:spLocks noGrp="1"/>
          </p:cNvSpPr>
          <p:nvPr>
            <p:ph type="title" hasCustomPrompt="1"/>
          </p:nvPr>
        </p:nvSpPr>
        <p:spPr>
          <a:xfrm>
            <a:off x="838200" y="365126"/>
            <a:ext cx="8408831" cy="716700"/>
          </a:xfrm>
          <a:prstGeom prst="rect">
            <a:avLst/>
          </a:prstGeom>
        </p:spPr>
        <p:txBody>
          <a:bodyPr/>
          <a:lstStyle>
            <a:lvl1pPr>
              <a:defRPr baseline="0"/>
            </a:lvl1pPr>
          </a:lstStyle>
          <a:p>
            <a:r>
              <a:rPr lang="de-DE" dirty="0"/>
              <a:t>Thema der Präsentation/Folie</a:t>
            </a:r>
          </a:p>
        </p:txBody>
      </p:sp>
    </p:spTree>
    <p:extLst>
      <p:ext uri="{BB962C8B-B14F-4D97-AF65-F5344CB8AC3E}">
        <p14:creationId xmlns:p14="http://schemas.microsoft.com/office/powerpoint/2010/main" val="20237614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838200" y="365125"/>
            <a:ext cx="7556500" cy="796925"/>
          </a:xfrm>
          <a:prstGeom prst="rect">
            <a:avLst/>
          </a:prstGeom>
        </p:spPr>
        <p:txBody>
          <a:bodyPr/>
          <a:lstStyle>
            <a:lvl1pPr>
              <a:defRPr/>
            </a:lvl1pPr>
          </a:lstStyle>
          <a:p>
            <a:r>
              <a:rPr lang="de-DE" dirty="0"/>
              <a:t>Thema der Präsentation/Folie</a:t>
            </a:r>
          </a:p>
        </p:txBody>
      </p:sp>
      <p:sp>
        <p:nvSpPr>
          <p:cNvPr id="3" name="Vertikaler Textplatzhalter 2"/>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4" name="Datumsplatzhalter 3"/>
          <p:cNvSpPr>
            <a:spLocks noGrp="1"/>
          </p:cNvSpPr>
          <p:nvPr>
            <p:ph type="dt" sz="half" idx="10"/>
          </p:nvPr>
        </p:nvSpPr>
        <p:spPr>
          <a:xfrm>
            <a:off x="838200" y="6356350"/>
            <a:ext cx="2743200" cy="365125"/>
          </a:xfrm>
          <a:prstGeom prst="rect">
            <a:avLst/>
          </a:prstGeom>
        </p:spPr>
        <p:txBody>
          <a:bodyPr/>
          <a:lstStyle/>
          <a:p>
            <a:r>
              <a:rPr lang="de-DE"/>
              <a:t>10.10.2025</a:t>
            </a:r>
          </a:p>
        </p:txBody>
      </p:sp>
      <p:sp>
        <p:nvSpPr>
          <p:cNvPr id="5" name="Fußzeilenplatzhalter 4"/>
          <p:cNvSpPr>
            <a:spLocks noGrp="1"/>
          </p:cNvSpPr>
          <p:nvPr>
            <p:ph type="ftr" sz="quarter" idx="11"/>
          </p:nvPr>
        </p:nvSpPr>
        <p:spPr>
          <a:xfrm>
            <a:off x="4038600" y="6356350"/>
            <a:ext cx="4114800" cy="365125"/>
          </a:xfrm>
          <a:prstGeom prst="rect">
            <a:avLst/>
          </a:prstGeom>
        </p:spPr>
        <p:txBody>
          <a:bodyPr/>
          <a:lstStyle/>
          <a:p>
            <a:endParaRPr lang="de-DE"/>
          </a:p>
        </p:txBody>
      </p:sp>
      <p:sp>
        <p:nvSpPr>
          <p:cNvPr id="6" name="Foliennummernplatzhalter 5"/>
          <p:cNvSpPr>
            <a:spLocks noGrp="1"/>
          </p:cNvSpPr>
          <p:nvPr>
            <p:ph type="sldNum" sz="quarter" idx="12"/>
          </p:nvPr>
        </p:nvSpPr>
        <p:spPr>
          <a:xfrm>
            <a:off x="8610600" y="6356350"/>
            <a:ext cx="2743200" cy="365125"/>
          </a:xfrm>
          <a:prstGeom prst="rect">
            <a:avLst/>
          </a:prstGeom>
        </p:spPr>
        <p:txBody>
          <a:bodyPr/>
          <a:lstStyle/>
          <a:p>
            <a:fld id="{B94A93A1-A9CA-4ED1-ADBE-D6786AAC81F3}" type="slidenum">
              <a:rPr lang="de-DE" smtClean="0"/>
              <a:t>‹Nr.›</a:t>
            </a:fld>
            <a:endParaRPr lang="de-DE"/>
          </a:p>
        </p:txBody>
      </p:sp>
    </p:spTree>
    <p:extLst>
      <p:ext uri="{BB962C8B-B14F-4D97-AF65-F5344CB8AC3E}">
        <p14:creationId xmlns:p14="http://schemas.microsoft.com/office/powerpoint/2010/main" val="18921824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hasCustomPrompt="1"/>
          </p:nvPr>
        </p:nvSpPr>
        <p:spPr>
          <a:xfrm>
            <a:off x="8724900" y="365125"/>
            <a:ext cx="2628900" cy="5811838"/>
          </a:xfrm>
          <a:prstGeom prst="rect">
            <a:avLst/>
          </a:prstGeom>
        </p:spPr>
        <p:txBody>
          <a:bodyPr vert="eaVert"/>
          <a:lstStyle>
            <a:lvl1pPr>
              <a:defRPr/>
            </a:lvl1pPr>
          </a:lstStyle>
          <a:p>
            <a:r>
              <a:rPr lang="de-DE" dirty="0"/>
              <a:t>Thema der </a:t>
            </a:r>
            <a:r>
              <a:rPr lang="de-DE" dirty="0" err="1"/>
              <a:t>PräsentationFolie</a:t>
            </a:r>
            <a:endParaRPr lang="de-DE" dirty="0"/>
          </a:p>
        </p:txBody>
      </p:sp>
      <p:sp>
        <p:nvSpPr>
          <p:cNvPr id="3" name="Vertikaler Textplatzhalter 2"/>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4" name="Datumsplatzhalter 3"/>
          <p:cNvSpPr>
            <a:spLocks noGrp="1"/>
          </p:cNvSpPr>
          <p:nvPr>
            <p:ph type="dt" sz="half" idx="10"/>
          </p:nvPr>
        </p:nvSpPr>
        <p:spPr>
          <a:xfrm>
            <a:off x="838200" y="6356350"/>
            <a:ext cx="2743200" cy="365125"/>
          </a:xfrm>
          <a:prstGeom prst="rect">
            <a:avLst/>
          </a:prstGeom>
        </p:spPr>
        <p:txBody>
          <a:bodyPr/>
          <a:lstStyle/>
          <a:p>
            <a:r>
              <a:rPr lang="de-DE"/>
              <a:t>10.10.2025</a:t>
            </a:r>
          </a:p>
        </p:txBody>
      </p:sp>
      <p:sp>
        <p:nvSpPr>
          <p:cNvPr id="5" name="Fußzeilenplatzhalter 4"/>
          <p:cNvSpPr>
            <a:spLocks noGrp="1"/>
          </p:cNvSpPr>
          <p:nvPr>
            <p:ph type="ftr" sz="quarter" idx="11"/>
          </p:nvPr>
        </p:nvSpPr>
        <p:spPr>
          <a:xfrm>
            <a:off x="4038600" y="6356350"/>
            <a:ext cx="4114800" cy="365125"/>
          </a:xfrm>
          <a:prstGeom prst="rect">
            <a:avLst/>
          </a:prstGeom>
        </p:spPr>
        <p:txBody>
          <a:bodyPr/>
          <a:lstStyle/>
          <a:p>
            <a:endParaRPr lang="de-DE"/>
          </a:p>
        </p:txBody>
      </p:sp>
      <p:sp>
        <p:nvSpPr>
          <p:cNvPr id="6" name="Foliennummernplatzhalter 5"/>
          <p:cNvSpPr>
            <a:spLocks noGrp="1"/>
          </p:cNvSpPr>
          <p:nvPr>
            <p:ph type="sldNum" sz="quarter" idx="12"/>
          </p:nvPr>
        </p:nvSpPr>
        <p:spPr>
          <a:xfrm>
            <a:off x="8610600" y="6356350"/>
            <a:ext cx="2743200" cy="365125"/>
          </a:xfrm>
          <a:prstGeom prst="rect">
            <a:avLst/>
          </a:prstGeom>
        </p:spPr>
        <p:txBody>
          <a:bodyPr/>
          <a:lstStyle/>
          <a:p>
            <a:fld id="{B94A93A1-A9CA-4ED1-ADBE-D6786AAC81F3}" type="slidenum">
              <a:rPr lang="de-DE" smtClean="0"/>
              <a:t>‹Nr.›</a:t>
            </a:fld>
            <a:endParaRPr lang="de-DE"/>
          </a:p>
        </p:txBody>
      </p:sp>
    </p:spTree>
    <p:extLst>
      <p:ext uri="{BB962C8B-B14F-4D97-AF65-F5344CB8AC3E}">
        <p14:creationId xmlns:p14="http://schemas.microsoft.com/office/powerpoint/2010/main" val="29807477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elfoli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el 1"/>
          <p:cNvSpPr>
            <a:spLocks noGrp="1"/>
          </p:cNvSpPr>
          <p:nvPr>
            <p:ph type="ctrTitle" hasCustomPrompt="1"/>
          </p:nvPr>
        </p:nvSpPr>
        <p:spPr>
          <a:xfrm>
            <a:off x="0" y="4385730"/>
            <a:ext cx="12192000" cy="749828"/>
          </a:xfrm>
          <a:prstGeom prst="rect">
            <a:avLst/>
          </a:prstGeom>
        </p:spPr>
        <p:txBody>
          <a:bodyPr anchor="b">
            <a:normAutofit/>
          </a:bodyPr>
          <a:lstStyle>
            <a:lvl1pPr algn="ctr">
              <a:defRPr sz="5000" baseline="0">
                <a:latin typeface="Arial" panose="020B0604020202020204" pitchFamily="34" charset="0"/>
                <a:cs typeface="Arial" panose="020B0604020202020204" pitchFamily="34" charset="0"/>
              </a:defRPr>
            </a:lvl1pPr>
          </a:lstStyle>
          <a:p>
            <a:r>
              <a:rPr lang="de-DE" dirty="0"/>
              <a:t>Thema der Präsentation</a:t>
            </a:r>
          </a:p>
        </p:txBody>
      </p:sp>
      <p:sp>
        <p:nvSpPr>
          <p:cNvPr id="3" name="Untertitel 2"/>
          <p:cNvSpPr>
            <a:spLocks noGrp="1"/>
          </p:cNvSpPr>
          <p:nvPr>
            <p:ph type="subTitle" idx="1" hasCustomPrompt="1"/>
          </p:nvPr>
        </p:nvSpPr>
        <p:spPr>
          <a:xfrm>
            <a:off x="0" y="5384802"/>
            <a:ext cx="12192000" cy="575734"/>
          </a:xfrm>
        </p:spPr>
        <p:txBody>
          <a:bodyPr/>
          <a:lstStyle>
            <a:lvl1pPr marL="0" indent="0" algn="ctr">
              <a:buNone/>
              <a:defRPr sz="3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Untertitel</a:t>
            </a:r>
          </a:p>
        </p:txBody>
      </p:sp>
      <p:sp>
        <p:nvSpPr>
          <p:cNvPr id="4" name="Datumsplatzhalter 3"/>
          <p:cNvSpPr>
            <a:spLocks noGrp="1"/>
          </p:cNvSpPr>
          <p:nvPr>
            <p:ph type="dt" sz="half" idx="10"/>
          </p:nvPr>
        </p:nvSpPr>
        <p:spPr>
          <a:xfrm>
            <a:off x="14239" y="6356350"/>
            <a:ext cx="2743200" cy="365125"/>
          </a:xfrm>
          <a:prstGeom prst="rect">
            <a:avLst/>
          </a:prstGeom>
        </p:spPr>
        <p:txBody>
          <a:bodyPr/>
          <a:lstStyle/>
          <a:p>
            <a:fld id="{6B4FF548-13AE-4285-9E85-1D01CEEF9D7F}" type="datetime1">
              <a:rPr lang="de-DE" smtClean="0"/>
              <a:t>13.10.2025</a:t>
            </a:fld>
            <a:endParaRPr lang="de-DE" dirty="0"/>
          </a:p>
        </p:txBody>
      </p:sp>
      <p:sp>
        <p:nvSpPr>
          <p:cNvPr id="5" name="Fußzeilenplatzhalter 4"/>
          <p:cNvSpPr>
            <a:spLocks noGrp="1"/>
          </p:cNvSpPr>
          <p:nvPr>
            <p:ph type="ftr" sz="quarter" idx="11"/>
          </p:nvPr>
        </p:nvSpPr>
        <p:spPr>
          <a:xfrm>
            <a:off x="4038600" y="6356350"/>
            <a:ext cx="4114800" cy="365125"/>
          </a:xfrm>
          <a:prstGeom prst="rect">
            <a:avLst/>
          </a:prstGeom>
        </p:spPr>
        <p:txBody>
          <a:bodyPr/>
          <a:lstStyle>
            <a:lvl1pPr algn="ctr">
              <a:defRPr/>
            </a:lvl1pPr>
          </a:lstStyle>
          <a:p>
            <a:endParaRPr lang="de-DE" dirty="0"/>
          </a:p>
        </p:txBody>
      </p:sp>
      <p:sp>
        <p:nvSpPr>
          <p:cNvPr id="6" name="Foliennummernplatzhalter 5"/>
          <p:cNvSpPr>
            <a:spLocks noGrp="1"/>
          </p:cNvSpPr>
          <p:nvPr>
            <p:ph type="sldNum" sz="quarter" idx="12"/>
          </p:nvPr>
        </p:nvSpPr>
        <p:spPr>
          <a:xfrm>
            <a:off x="9444614" y="6356350"/>
            <a:ext cx="2743200" cy="365125"/>
          </a:xfrm>
          <a:prstGeom prst="rect">
            <a:avLst/>
          </a:prstGeom>
        </p:spPr>
        <p:txBody>
          <a:bodyPr/>
          <a:lstStyle>
            <a:lvl1pPr algn="r">
              <a:defRPr/>
            </a:lvl1pPr>
          </a:lstStyle>
          <a:p>
            <a:fld id="{B94A93A1-A9CA-4ED1-ADBE-D6786AAC81F3}" type="slidenum">
              <a:rPr lang="de-DE" smtClean="0"/>
              <a:pPr/>
              <a:t>‹Nr.›</a:t>
            </a:fld>
            <a:endParaRPr lang="de-DE" dirty="0"/>
          </a:p>
        </p:txBody>
      </p:sp>
    </p:spTree>
    <p:extLst>
      <p:ext uri="{BB962C8B-B14F-4D97-AF65-F5344CB8AC3E}">
        <p14:creationId xmlns:p14="http://schemas.microsoft.com/office/powerpoint/2010/main" val="19661248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el und Inhal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normAutofit/>
          </a:bodyPr>
          <a:lstStyle>
            <a:lvl1pPr>
              <a:defRPr sz="2400">
                <a:latin typeface="Arial" panose="020B0604020202020204" pitchFamily="34" charset="0"/>
                <a:cs typeface="Arial" panose="020B0604020202020204" pitchFamily="34" charset="0"/>
              </a:defRPr>
            </a:lvl1pPr>
            <a:lvl2pPr>
              <a:defRPr sz="2400">
                <a:latin typeface="Arial" panose="020B0604020202020204" pitchFamily="34" charset="0"/>
                <a:cs typeface="Arial" panose="020B0604020202020204" pitchFamily="34" charset="0"/>
              </a:defRPr>
            </a:lvl2pPr>
            <a:lvl3pPr>
              <a:defRPr sz="2400">
                <a:latin typeface="Arial" panose="020B0604020202020204" pitchFamily="34" charset="0"/>
                <a:cs typeface="Arial" panose="020B0604020202020204" pitchFamily="34" charset="0"/>
              </a:defRPr>
            </a:lvl3pPr>
            <a:lvl4pPr>
              <a:defRPr sz="2400">
                <a:latin typeface="Arial" panose="020B0604020202020204" pitchFamily="34" charset="0"/>
                <a:cs typeface="Arial" panose="020B0604020202020204" pitchFamily="34" charset="0"/>
              </a:defRPr>
            </a:lvl4pPr>
            <a:lvl5pPr>
              <a:defRPr sz="2400">
                <a:latin typeface="Arial" panose="020B0604020202020204" pitchFamily="34" charset="0"/>
                <a:cs typeface="Arial" panose="020B0604020202020204" pitchFamily="34" charset="0"/>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4" name="Datumsplatzhalter 3"/>
          <p:cNvSpPr>
            <a:spLocks noGrp="1"/>
          </p:cNvSpPr>
          <p:nvPr>
            <p:ph type="dt" sz="half" idx="10"/>
          </p:nvPr>
        </p:nvSpPr>
        <p:spPr>
          <a:xfrm>
            <a:off x="838200" y="6356350"/>
            <a:ext cx="2743200" cy="365125"/>
          </a:xfrm>
          <a:prstGeom prst="rect">
            <a:avLst/>
          </a:prstGeom>
        </p:spPr>
        <p:txBody>
          <a:bodyPr/>
          <a:lstStyle/>
          <a:p>
            <a:fld id="{63CA1CC7-EABB-4FEE-AB15-0684DE568D24}" type="datetime1">
              <a:rPr lang="de-DE" smtClean="0"/>
              <a:t>13.10.2025</a:t>
            </a:fld>
            <a:endParaRPr lang="de-DE" dirty="0"/>
          </a:p>
        </p:txBody>
      </p:sp>
      <p:sp>
        <p:nvSpPr>
          <p:cNvPr id="5" name="Fußzeilenplatzhalter 4"/>
          <p:cNvSpPr>
            <a:spLocks noGrp="1"/>
          </p:cNvSpPr>
          <p:nvPr>
            <p:ph type="ftr" sz="quarter" idx="11"/>
          </p:nvPr>
        </p:nvSpPr>
        <p:spPr>
          <a:xfrm>
            <a:off x="4038600" y="6356350"/>
            <a:ext cx="4114800" cy="365125"/>
          </a:xfrm>
          <a:prstGeom prst="rect">
            <a:avLst/>
          </a:prstGeom>
        </p:spPr>
        <p:txBody>
          <a:bodyPr/>
          <a:lstStyle/>
          <a:p>
            <a:endParaRPr lang="de-DE" dirty="0"/>
          </a:p>
        </p:txBody>
      </p:sp>
      <p:sp>
        <p:nvSpPr>
          <p:cNvPr id="6" name="Foliennummernplatzhalter 5"/>
          <p:cNvSpPr>
            <a:spLocks noGrp="1"/>
          </p:cNvSpPr>
          <p:nvPr>
            <p:ph type="sldNum" sz="quarter" idx="12"/>
          </p:nvPr>
        </p:nvSpPr>
        <p:spPr>
          <a:xfrm>
            <a:off x="8610600" y="6356350"/>
            <a:ext cx="2743200" cy="365125"/>
          </a:xfrm>
          <a:prstGeom prst="rect">
            <a:avLst/>
          </a:prstGeom>
        </p:spPr>
        <p:txBody>
          <a:bodyPr/>
          <a:lstStyle/>
          <a:p>
            <a:fld id="{B94A93A1-A9CA-4ED1-ADBE-D6786AAC81F3}" type="slidenum">
              <a:rPr lang="de-DE" smtClean="0"/>
              <a:t>‹Nr.›</a:t>
            </a:fld>
            <a:endParaRPr lang="de-DE" dirty="0"/>
          </a:p>
        </p:txBody>
      </p:sp>
      <p:sp>
        <p:nvSpPr>
          <p:cNvPr id="2" name="Titel 1"/>
          <p:cNvSpPr>
            <a:spLocks noGrp="1"/>
          </p:cNvSpPr>
          <p:nvPr>
            <p:ph type="title" hasCustomPrompt="1"/>
          </p:nvPr>
        </p:nvSpPr>
        <p:spPr>
          <a:xfrm>
            <a:off x="838200" y="365125"/>
            <a:ext cx="8293100" cy="697321"/>
          </a:xfrm>
        </p:spPr>
        <p:txBody>
          <a:bodyPr/>
          <a:lstStyle>
            <a:lvl1pPr>
              <a:defRPr/>
            </a:lvl1pPr>
          </a:lstStyle>
          <a:p>
            <a:r>
              <a:rPr lang="de-DE" dirty="0"/>
              <a:t>Thema der Präsentation/Folie</a:t>
            </a:r>
          </a:p>
        </p:txBody>
      </p:sp>
    </p:spTree>
    <p:extLst>
      <p:ext uri="{BB962C8B-B14F-4D97-AF65-F5344CB8AC3E}">
        <p14:creationId xmlns:p14="http://schemas.microsoft.com/office/powerpoint/2010/main" val="22864928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Nur Titel">
    <p:spTree>
      <p:nvGrpSpPr>
        <p:cNvPr id="1" name=""/>
        <p:cNvGrpSpPr/>
        <p:nvPr/>
      </p:nvGrpSpPr>
      <p:grpSpPr>
        <a:xfrm>
          <a:off x="0" y="0"/>
          <a:ext cx="0" cy="0"/>
          <a:chOff x="0" y="0"/>
          <a:chExt cx="0" cy="0"/>
        </a:xfrm>
      </p:grpSpPr>
      <p:sp>
        <p:nvSpPr>
          <p:cNvPr id="3" name="Datumsplatzhalter 2"/>
          <p:cNvSpPr>
            <a:spLocks noGrp="1"/>
          </p:cNvSpPr>
          <p:nvPr>
            <p:ph type="dt" sz="half" idx="10"/>
          </p:nvPr>
        </p:nvSpPr>
        <p:spPr>
          <a:xfrm>
            <a:off x="838200" y="6356350"/>
            <a:ext cx="2743200" cy="365125"/>
          </a:xfrm>
          <a:prstGeom prst="rect">
            <a:avLst/>
          </a:prstGeom>
        </p:spPr>
        <p:txBody>
          <a:bodyPr/>
          <a:lstStyle/>
          <a:p>
            <a:fld id="{E3458D9A-79EC-42A7-B788-12E18ACDD5B6}" type="datetime1">
              <a:rPr lang="de-DE" smtClean="0"/>
              <a:t>13.10.2025</a:t>
            </a:fld>
            <a:endParaRPr lang="de-DE" dirty="0"/>
          </a:p>
        </p:txBody>
      </p:sp>
      <p:sp>
        <p:nvSpPr>
          <p:cNvPr id="4" name="Fußzeilenplatzhalter 3"/>
          <p:cNvSpPr>
            <a:spLocks noGrp="1"/>
          </p:cNvSpPr>
          <p:nvPr>
            <p:ph type="ftr" sz="quarter" idx="11"/>
          </p:nvPr>
        </p:nvSpPr>
        <p:spPr>
          <a:xfrm>
            <a:off x="4038600" y="6356350"/>
            <a:ext cx="4114800" cy="365125"/>
          </a:xfrm>
          <a:prstGeom prst="rect">
            <a:avLst/>
          </a:prstGeom>
        </p:spPr>
        <p:txBody>
          <a:bodyPr/>
          <a:lstStyle/>
          <a:p>
            <a:endParaRPr lang="de-DE" dirty="0"/>
          </a:p>
        </p:txBody>
      </p:sp>
      <p:sp>
        <p:nvSpPr>
          <p:cNvPr id="5" name="Foliennummernplatzhalter 4"/>
          <p:cNvSpPr>
            <a:spLocks noGrp="1"/>
          </p:cNvSpPr>
          <p:nvPr>
            <p:ph type="sldNum" sz="quarter" idx="12"/>
          </p:nvPr>
        </p:nvSpPr>
        <p:spPr>
          <a:xfrm>
            <a:off x="8610600" y="6356350"/>
            <a:ext cx="2743200" cy="365125"/>
          </a:xfrm>
          <a:prstGeom prst="rect">
            <a:avLst/>
          </a:prstGeom>
        </p:spPr>
        <p:txBody>
          <a:bodyPr/>
          <a:lstStyle/>
          <a:p>
            <a:fld id="{B94A93A1-A9CA-4ED1-ADBE-D6786AAC81F3}" type="slidenum">
              <a:rPr lang="de-DE" smtClean="0"/>
              <a:t>‹Nr.›</a:t>
            </a:fld>
            <a:endParaRPr lang="de-DE" dirty="0"/>
          </a:p>
        </p:txBody>
      </p:sp>
      <p:sp>
        <p:nvSpPr>
          <p:cNvPr id="2" name="Titel 1"/>
          <p:cNvSpPr>
            <a:spLocks noGrp="1"/>
          </p:cNvSpPr>
          <p:nvPr>
            <p:ph type="title" hasCustomPrompt="1"/>
          </p:nvPr>
        </p:nvSpPr>
        <p:spPr>
          <a:xfrm>
            <a:off x="520700" y="365126"/>
            <a:ext cx="8610600" cy="740864"/>
          </a:xfrm>
        </p:spPr>
        <p:txBody>
          <a:bodyPr/>
          <a:lstStyle>
            <a:lvl1pPr>
              <a:defRPr/>
            </a:lvl1pPr>
          </a:lstStyle>
          <a:p>
            <a:r>
              <a:rPr lang="de-DE" dirty="0"/>
              <a:t>Thema der Präsentation/Folie</a:t>
            </a:r>
          </a:p>
        </p:txBody>
      </p:sp>
    </p:spTree>
    <p:extLst>
      <p:ext uri="{BB962C8B-B14F-4D97-AF65-F5344CB8AC3E}">
        <p14:creationId xmlns:p14="http://schemas.microsoft.com/office/powerpoint/2010/main" val="3844897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bschnitts-&#10;überschrift">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831850" y="1866901"/>
            <a:ext cx="10515600" cy="422275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p:cNvSpPr>
            <a:spLocks noGrp="1"/>
          </p:cNvSpPr>
          <p:nvPr>
            <p:ph type="dt" sz="half" idx="10"/>
          </p:nvPr>
        </p:nvSpPr>
        <p:spPr>
          <a:xfrm>
            <a:off x="838200" y="6356350"/>
            <a:ext cx="2743200" cy="365125"/>
          </a:xfrm>
          <a:prstGeom prst="rect">
            <a:avLst/>
          </a:prstGeom>
        </p:spPr>
        <p:txBody>
          <a:bodyPr/>
          <a:lstStyle/>
          <a:p>
            <a:fld id="{6DB11C9D-1D40-4A4D-A95E-6FE9018DC65C}" type="datetime1">
              <a:rPr lang="de-DE" smtClean="0"/>
              <a:t>13.10.2025</a:t>
            </a:fld>
            <a:endParaRPr lang="de-DE" dirty="0"/>
          </a:p>
        </p:txBody>
      </p:sp>
      <p:sp>
        <p:nvSpPr>
          <p:cNvPr id="5" name="Fußzeilenplatzhalter 4"/>
          <p:cNvSpPr>
            <a:spLocks noGrp="1"/>
          </p:cNvSpPr>
          <p:nvPr>
            <p:ph type="ftr" sz="quarter" idx="11"/>
          </p:nvPr>
        </p:nvSpPr>
        <p:spPr>
          <a:xfrm>
            <a:off x="4038600" y="6356350"/>
            <a:ext cx="4114800" cy="365125"/>
          </a:xfrm>
          <a:prstGeom prst="rect">
            <a:avLst/>
          </a:prstGeom>
        </p:spPr>
        <p:txBody>
          <a:bodyPr/>
          <a:lstStyle/>
          <a:p>
            <a:endParaRPr lang="de-DE" dirty="0"/>
          </a:p>
        </p:txBody>
      </p:sp>
      <p:sp>
        <p:nvSpPr>
          <p:cNvPr id="6" name="Foliennummernplatzhalter 5"/>
          <p:cNvSpPr>
            <a:spLocks noGrp="1"/>
          </p:cNvSpPr>
          <p:nvPr>
            <p:ph type="sldNum" sz="quarter" idx="12"/>
          </p:nvPr>
        </p:nvSpPr>
        <p:spPr>
          <a:xfrm>
            <a:off x="8610600" y="6356350"/>
            <a:ext cx="2743200" cy="365125"/>
          </a:xfrm>
          <a:prstGeom prst="rect">
            <a:avLst/>
          </a:prstGeom>
        </p:spPr>
        <p:txBody>
          <a:bodyPr/>
          <a:lstStyle/>
          <a:p>
            <a:fld id="{B94A93A1-A9CA-4ED1-ADBE-D6786AAC81F3}" type="slidenum">
              <a:rPr lang="de-DE" smtClean="0"/>
              <a:t>‹Nr.›</a:t>
            </a:fld>
            <a:endParaRPr lang="de-DE" dirty="0"/>
          </a:p>
        </p:txBody>
      </p:sp>
      <p:sp>
        <p:nvSpPr>
          <p:cNvPr id="7" name="Titel 6"/>
          <p:cNvSpPr>
            <a:spLocks noGrp="1"/>
          </p:cNvSpPr>
          <p:nvPr>
            <p:ph type="title" hasCustomPrompt="1"/>
          </p:nvPr>
        </p:nvSpPr>
        <p:spPr/>
        <p:txBody>
          <a:bodyPr/>
          <a:lstStyle>
            <a:lvl1pPr>
              <a:defRPr/>
            </a:lvl1pPr>
          </a:lstStyle>
          <a:p>
            <a:r>
              <a:rPr lang="de-DE" dirty="0"/>
              <a:t>Thema der Präsentation/Folie</a:t>
            </a:r>
          </a:p>
        </p:txBody>
      </p:sp>
    </p:spTree>
    <p:extLst>
      <p:ext uri="{BB962C8B-B14F-4D97-AF65-F5344CB8AC3E}">
        <p14:creationId xmlns:p14="http://schemas.microsoft.com/office/powerpoint/2010/main" val="25091530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4" name="Inhaltsplatzhalter 3"/>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p:cNvSpPr>
            <a:spLocks noGrp="1"/>
          </p:cNvSpPr>
          <p:nvPr>
            <p:ph type="dt" sz="half" idx="10"/>
          </p:nvPr>
        </p:nvSpPr>
        <p:spPr>
          <a:xfrm>
            <a:off x="838200" y="6356350"/>
            <a:ext cx="2743200" cy="365125"/>
          </a:xfrm>
          <a:prstGeom prst="rect">
            <a:avLst/>
          </a:prstGeom>
        </p:spPr>
        <p:txBody>
          <a:bodyPr/>
          <a:lstStyle/>
          <a:p>
            <a:fld id="{D89FD999-96A6-4BE3-9A35-FDBE0C4572CE}" type="datetime1">
              <a:rPr lang="de-DE" smtClean="0"/>
              <a:t>13.10.2025</a:t>
            </a:fld>
            <a:endParaRPr lang="de-DE" dirty="0"/>
          </a:p>
        </p:txBody>
      </p:sp>
      <p:sp>
        <p:nvSpPr>
          <p:cNvPr id="6" name="Fußzeilenplatzhalter 5"/>
          <p:cNvSpPr>
            <a:spLocks noGrp="1"/>
          </p:cNvSpPr>
          <p:nvPr>
            <p:ph type="ftr" sz="quarter" idx="11"/>
          </p:nvPr>
        </p:nvSpPr>
        <p:spPr>
          <a:xfrm>
            <a:off x="4038600" y="6356350"/>
            <a:ext cx="4114800" cy="365125"/>
          </a:xfrm>
          <a:prstGeom prst="rect">
            <a:avLst/>
          </a:prstGeom>
        </p:spPr>
        <p:txBody>
          <a:bodyPr/>
          <a:lstStyle/>
          <a:p>
            <a:endParaRPr lang="de-DE" dirty="0"/>
          </a:p>
        </p:txBody>
      </p:sp>
      <p:sp>
        <p:nvSpPr>
          <p:cNvPr id="7" name="Foliennummernplatzhalter 6"/>
          <p:cNvSpPr>
            <a:spLocks noGrp="1"/>
          </p:cNvSpPr>
          <p:nvPr>
            <p:ph type="sldNum" sz="quarter" idx="12"/>
          </p:nvPr>
        </p:nvSpPr>
        <p:spPr>
          <a:xfrm>
            <a:off x="8610600" y="6356350"/>
            <a:ext cx="2743200" cy="365125"/>
          </a:xfrm>
          <a:prstGeom prst="rect">
            <a:avLst/>
          </a:prstGeom>
        </p:spPr>
        <p:txBody>
          <a:bodyPr/>
          <a:lstStyle/>
          <a:p>
            <a:fld id="{B94A93A1-A9CA-4ED1-ADBE-D6786AAC81F3}" type="slidenum">
              <a:rPr lang="de-DE" smtClean="0"/>
              <a:t>‹Nr.›</a:t>
            </a:fld>
            <a:endParaRPr lang="de-DE" dirty="0"/>
          </a:p>
        </p:txBody>
      </p:sp>
      <p:sp>
        <p:nvSpPr>
          <p:cNvPr id="8" name="Titel 7"/>
          <p:cNvSpPr>
            <a:spLocks noGrp="1"/>
          </p:cNvSpPr>
          <p:nvPr>
            <p:ph type="title" hasCustomPrompt="1"/>
          </p:nvPr>
        </p:nvSpPr>
        <p:spPr>
          <a:xfrm>
            <a:off x="838200" y="365125"/>
            <a:ext cx="8293100" cy="815975"/>
          </a:xfrm>
        </p:spPr>
        <p:txBody>
          <a:bodyPr/>
          <a:lstStyle>
            <a:lvl1pPr>
              <a:defRPr/>
            </a:lvl1pPr>
          </a:lstStyle>
          <a:p>
            <a:r>
              <a:rPr lang="de-DE" dirty="0"/>
              <a:t>Thema der Präsentation/Folie</a:t>
            </a:r>
          </a:p>
        </p:txBody>
      </p:sp>
    </p:spTree>
    <p:extLst>
      <p:ext uri="{BB962C8B-B14F-4D97-AF65-F5344CB8AC3E}">
        <p14:creationId xmlns:p14="http://schemas.microsoft.com/office/powerpoint/2010/main" val="24484086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5" name="Textplatzhalt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p:cNvSpPr>
            <a:spLocks noGrp="1"/>
          </p:cNvSpPr>
          <p:nvPr>
            <p:ph type="dt" sz="half" idx="10"/>
          </p:nvPr>
        </p:nvSpPr>
        <p:spPr>
          <a:xfrm>
            <a:off x="838200" y="6356350"/>
            <a:ext cx="2743200" cy="365125"/>
          </a:xfrm>
          <a:prstGeom prst="rect">
            <a:avLst/>
          </a:prstGeom>
        </p:spPr>
        <p:txBody>
          <a:bodyPr/>
          <a:lstStyle/>
          <a:p>
            <a:fld id="{FC38AB27-5C51-4AB0-BDFB-0488D86C8413}" type="datetime1">
              <a:rPr lang="de-DE" smtClean="0"/>
              <a:t>13.10.2025</a:t>
            </a:fld>
            <a:endParaRPr lang="de-DE" dirty="0"/>
          </a:p>
        </p:txBody>
      </p:sp>
      <p:sp>
        <p:nvSpPr>
          <p:cNvPr id="8" name="Fußzeilenplatzhalter 7"/>
          <p:cNvSpPr>
            <a:spLocks noGrp="1"/>
          </p:cNvSpPr>
          <p:nvPr>
            <p:ph type="ftr" sz="quarter" idx="11"/>
          </p:nvPr>
        </p:nvSpPr>
        <p:spPr>
          <a:xfrm>
            <a:off x="4038600" y="6356350"/>
            <a:ext cx="4114800" cy="365125"/>
          </a:xfrm>
          <a:prstGeom prst="rect">
            <a:avLst/>
          </a:prstGeom>
        </p:spPr>
        <p:txBody>
          <a:bodyPr/>
          <a:lstStyle/>
          <a:p>
            <a:endParaRPr lang="de-DE" dirty="0"/>
          </a:p>
        </p:txBody>
      </p:sp>
      <p:sp>
        <p:nvSpPr>
          <p:cNvPr id="9" name="Foliennummernplatzhalter 8"/>
          <p:cNvSpPr>
            <a:spLocks noGrp="1"/>
          </p:cNvSpPr>
          <p:nvPr>
            <p:ph type="sldNum" sz="quarter" idx="12"/>
          </p:nvPr>
        </p:nvSpPr>
        <p:spPr>
          <a:xfrm>
            <a:off x="8610600" y="6356350"/>
            <a:ext cx="2743200" cy="365125"/>
          </a:xfrm>
          <a:prstGeom prst="rect">
            <a:avLst/>
          </a:prstGeom>
        </p:spPr>
        <p:txBody>
          <a:bodyPr/>
          <a:lstStyle/>
          <a:p>
            <a:fld id="{B94A93A1-A9CA-4ED1-ADBE-D6786AAC81F3}" type="slidenum">
              <a:rPr lang="de-DE" smtClean="0"/>
              <a:t>‹Nr.›</a:t>
            </a:fld>
            <a:endParaRPr lang="de-DE" dirty="0"/>
          </a:p>
        </p:txBody>
      </p:sp>
      <p:sp>
        <p:nvSpPr>
          <p:cNvPr id="10" name="Titel 9"/>
          <p:cNvSpPr>
            <a:spLocks noGrp="1"/>
          </p:cNvSpPr>
          <p:nvPr>
            <p:ph type="title" hasCustomPrompt="1"/>
          </p:nvPr>
        </p:nvSpPr>
        <p:spPr>
          <a:xfrm>
            <a:off x="838200" y="365126"/>
            <a:ext cx="8408831" cy="716700"/>
          </a:xfrm>
          <a:prstGeom prst="rect">
            <a:avLst/>
          </a:prstGeom>
        </p:spPr>
        <p:txBody>
          <a:bodyPr/>
          <a:lstStyle>
            <a:lvl1pPr>
              <a:defRPr/>
            </a:lvl1pPr>
          </a:lstStyle>
          <a:p>
            <a:r>
              <a:rPr lang="de-DE" dirty="0"/>
              <a:t>Thema der Präsentation/Folie</a:t>
            </a:r>
          </a:p>
        </p:txBody>
      </p:sp>
    </p:spTree>
    <p:extLst>
      <p:ext uri="{BB962C8B-B14F-4D97-AF65-F5344CB8AC3E}">
        <p14:creationId xmlns:p14="http://schemas.microsoft.com/office/powerpoint/2010/main" val="41748795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Inhalt mit Überschrift">
    <p:spTree>
      <p:nvGrpSpPr>
        <p:cNvPr id="1" name=""/>
        <p:cNvGrpSpPr/>
        <p:nvPr/>
      </p:nvGrpSpPr>
      <p:grpSpPr>
        <a:xfrm>
          <a:off x="0" y="0"/>
          <a:ext cx="0" cy="0"/>
          <a:chOff x="0" y="0"/>
          <a:chExt cx="0" cy="0"/>
        </a:xfrm>
      </p:grpSpPr>
      <p:sp>
        <p:nvSpPr>
          <p:cNvPr id="3" name="Inhaltsplatzhalter 2"/>
          <p:cNvSpPr>
            <a:spLocks noGrp="1"/>
          </p:cNvSpPr>
          <p:nvPr>
            <p:ph idx="1"/>
          </p:nvPr>
        </p:nvSpPr>
        <p:spPr>
          <a:xfrm>
            <a:off x="5183188" y="2069255"/>
            <a:ext cx="6172200" cy="379973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p:cNvSpPr>
            <a:spLocks noGrp="1"/>
          </p:cNvSpPr>
          <p:nvPr>
            <p:ph type="dt" sz="half" idx="10"/>
          </p:nvPr>
        </p:nvSpPr>
        <p:spPr>
          <a:xfrm>
            <a:off x="838200" y="6356350"/>
            <a:ext cx="2743200" cy="365125"/>
          </a:xfrm>
          <a:prstGeom prst="rect">
            <a:avLst/>
          </a:prstGeom>
        </p:spPr>
        <p:txBody>
          <a:bodyPr/>
          <a:lstStyle/>
          <a:p>
            <a:fld id="{AAA52345-E821-40F8-8135-05BF6E8F2723}" type="datetime1">
              <a:rPr lang="de-DE" smtClean="0"/>
              <a:t>13.10.2025</a:t>
            </a:fld>
            <a:endParaRPr lang="de-DE" dirty="0"/>
          </a:p>
        </p:txBody>
      </p:sp>
      <p:sp>
        <p:nvSpPr>
          <p:cNvPr id="6" name="Fußzeilenplatzhalter 5"/>
          <p:cNvSpPr>
            <a:spLocks noGrp="1"/>
          </p:cNvSpPr>
          <p:nvPr>
            <p:ph type="ftr" sz="quarter" idx="11"/>
          </p:nvPr>
        </p:nvSpPr>
        <p:spPr>
          <a:xfrm>
            <a:off x="4038600" y="6356350"/>
            <a:ext cx="4114800" cy="365125"/>
          </a:xfrm>
          <a:prstGeom prst="rect">
            <a:avLst/>
          </a:prstGeom>
        </p:spPr>
        <p:txBody>
          <a:bodyPr/>
          <a:lstStyle/>
          <a:p>
            <a:endParaRPr lang="de-DE" dirty="0"/>
          </a:p>
        </p:txBody>
      </p:sp>
      <p:sp>
        <p:nvSpPr>
          <p:cNvPr id="7" name="Foliennummernplatzhalter 6"/>
          <p:cNvSpPr>
            <a:spLocks noGrp="1"/>
          </p:cNvSpPr>
          <p:nvPr>
            <p:ph type="sldNum" sz="quarter" idx="12"/>
          </p:nvPr>
        </p:nvSpPr>
        <p:spPr>
          <a:xfrm>
            <a:off x="8610600" y="6356350"/>
            <a:ext cx="2743200" cy="365125"/>
          </a:xfrm>
          <a:prstGeom prst="rect">
            <a:avLst/>
          </a:prstGeom>
        </p:spPr>
        <p:txBody>
          <a:bodyPr/>
          <a:lstStyle/>
          <a:p>
            <a:fld id="{B94A93A1-A9CA-4ED1-ADBE-D6786AAC81F3}" type="slidenum">
              <a:rPr lang="de-DE" smtClean="0"/>
              <a:t>‹Nr.›</a:t>
            </a:fld>
            <a:endParaRPr lang="de-DE" dirty="0"/>
          </a:p>
        </p:txBody>
      </p:sp>
      <p:sp>
        <p:nvSpPr>
          <p:cNvPr id="8" name="Titel 7"/>
          <p:cNvSpPr>
            <a:spLocks noGrp="1"/>
          </p:cNvSpPr>
          <p:nvPr>
            <p:ph type="title" hasCustomPrompt="1"/>
          </p:nvPr>
        </p:nvSpPr>
        <p:spPr>
          <a:xfrm>
            <a:off x="838200" y="365126"/>
            <a:ext cx="8408831" cy="716700"/>
          </a:xfrm>
          <a:prstGeom prst="rect">
            <a:avLst/>
          </a:prstGeom>
        </p:spPr>
        <p:txBody>
          <a:bodyPr/>
          <a:lstStyle>
            <a:lvl1pPr>
              <a:defRPr/>
            </a:lvl1pPr>
          </a:lstStyle>
          <a:p>
            <a:r>
              <a:rPr lang="de-DE" dirty="0"/>
              <a:t>Thema der Präsentation/Folie</a:t>
            </a:r>
          </a:p>
        </p:txBody>
      </p:sp>
    </p:spTree>
    <p:extLst>
      <p:ext uri="{BB962C8B-B14F-4D97-AF65-F5344CB8AC3E}">
        <p14:creationId xmlns:p14="http://schemas.microsoft.com/office/powerpoint/2010/main" val="12911514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ild mit Überschrift">
    <p:spTree>
      <p:nvGrpSpPr>
        <p:cNvPr id="1" name=""/>
        <p:cNvGrpSpPr/>
        <p:nvPr/>
      </p:nvGrpSpPr>
      <p:grpSpPr>
        <a:xfrm>
          <a:off x="0" y="0"/>
          <a:ext cx="0" cy="0"/>
          <a:chOff x="0" y="0"/>
          <a:chExt cx="0" cy="0"/>
        </a:xfrm>
      </p:grpSpPr>
      <p:sp>
        <p:nvSpPr>
          <p:cNvPr id="3" name="Bildplatzhalter 2"/>
          <p:cNvSpPr>
            <a:spLocks noGrp="1"/>
          </p:cNvSpPr>
          <p:nvPr>
            <p:ph type="pic" idx="1"/>
          </p:nvPr>
        </p:nvSpPr>
        <p:spPr>
          <a:xfrm>
            <a:off x="5183188" y="2057400"/>
            <a:ext cx="6172200" cy="38036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dirty="0"/>
              <a:t>Bild durch Klicken auf Symbol hinzufügen</a:t>
            </a:r>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p:cNvSpPr>
            <a:spLocks noGrp="1"/>
          </p:cNvSpPr>
          <p:nvPr>
            <p:ph type="dt" sz="half" idx="10"/>
          </p:nvPr>
        </p:nvSpPr>
        <p:spPr>
          <a:xfrm>
            <a:off x="838200" y="6356350"/>
            <a:ext cx="2743200" cy="365125"/>
          </a:xfrm>
          <a:prstGeom prst="rect">
            <a:avLst/>
          </a:prstGeom>
        </p:spPr>
        <p:txBody>
          <a:bodyPr/>
          <a:lstStyle/>
          <a:p>
            <a:fld id="{54211F71-ADFD-4BD9-8022-9B901A6888FA}" type="datetime1">
              <a:rPr lang="de-DE" smtClean="0"/>
              <a:t>13.10.2025</a:t>
            </a:fld>
            <a:endParaRPr lang="de-DE" dirty="0"/>
          </a:p>
        </p:txBody>
      </p:sp>
      <p:sp>
        <p:nvSpPr>
          <p:cNvPr id="6" name="Fußzeilenplatzhalter 5"/>
          <p:cNvSpPr>
            <a:spLocks noGrp="1"/>
          </p:cNvSpPr>
          <p:nvPr>
            <p:ph type="ftr" sz="quarter" idx="11"/>
          </p:nvPr>
        </p:nvSpPr>
        <p:spPr>
          <a:xfrm>
            <a:off x="4038600" y="6356350"/>
            <a:ext cx="4114800" cy="365125"/>
          </a:xfrm>
          <a:prstGeom prst="rect">
            <a:avLst/>
          </a:prstGeom>
        </p:spPr>
        <p:txBody>
          <a:bodyPr/>
          <a:lstStyle/>
          <a:p>
            <a:endParaRPr lang="de-DE" dirty="0"/>
          </a:p>
        </p:txBody>
      </p:sp>
      <p:sp>
        <p:nvSpPr>
          <p:cNvPr id="7" name="Foliennummernplatzhalter 6"/>
          <p:cNvSpPr>
            <a:spLocks noGrp="1"/>
          </p:cNvSpPr>
          <p:nvPr>
            <p:ph type="sldNum" sz="quarter" idx="12"/>
          </p:nvPr>
        </p:nvSpPr>
        <p:spPr>
          <a:xfrm>
            <a:off x="8610600" y="6356350"/>
            <a:ext cx="2743200" cy="365125"/>
          </a:xfrm>
          <a:prstGeom prst="rect">
            <a:avLst/>
          </a:prstGeom>
        </p:spPr>
        <p:txBody>
          <a:bodyPr/>
          <a:lstStyle/>
          <a:p>
            <a:fld id="{B94A93A1-A9CA-4ED1-ADBE-D6786AAC81F3}" type="slidenum">
              <a:rPr lang="de-DE" smtClean="0"/>
              <a:t>‹Nr.›</a:t>
            </a:fld>
            <a:endParaRPr lang="de-DE" dirty="0"/>
          </a:p>
        </p:txBody>
      </p:sp>
      <p:sp>
        <p:nvSpPr>
          <p:cNvPr id="8" name="Titel 7"/>
          <p:cNvSpPr>
            <a:spLocks noGrp="1"/>
          </p:cNvSpPr>
          <p:nvPr>
            <p:ph type="title" hasCustomPrompt="1"/>
          </p:nvPr>
        </p:nvSpPr>
        <p:spPr>
          <a:xfrm>
            <a:off x="838200" y="365126"/>
            <a:ext cx="8408831" cy="716700"/>
          </a:xfrm>
          <a:prstGeom prst="rect">
            <a:avLst/>
          </a:prstGeom>
        </p:spPr>
        <p:txBody>
          <a:bodyPr/>
          <a:lstStyle>
            <a:lvl1pPr>
              <a:defRPr baseline="0"/>
            </a:lvl1pPr>
          </a:lstStyle>
          <a:p>
            <a:r>
              <a:rPr lang="de-DE" dirty="0"/>
              <a:t>Thema der Präsentation/Folie</a:t>
            </a:r>
          </a:p>
        </p:txBody>
      </p:sp>
    </p:spTree>
    <p:extLst>
      <p:ext uri="{BB962C8B-B14F-4D97-AF65-F5344CB8AC3E}">
        <p14:creationId xmlns:p14="http://schemas.microsoft.com/office/powerpoint/2010/main" val="33915491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838200" y="365125"/>
            <a:ext cx="7556500" cy="796925"/>
          </a:xfrm>
          <a:prstGeom prst="rect">
            <a:avLst/>
          </a:prstGeom>
        </p:spPr>
        <p:txBody>
          <a:bodyPr/>
          <a:lstStyle>
            <a:lvl1pPr>
              <a:defRPr/>
            </a:lvl1pPr>
          </a:lstStyle>
          <a:p>
            <a:r>
              <a:rPr lang="de-DE" dirty="0"/>
              <a:t>Thema der Präsentation/Folie</a:t>
            </a:r>
          </a:p>
        </p:txBody>
      </p:sp>
      <p:sp>
        <p:nvSpPr>
          <p:cNvPr id="3" name="Vertikaler Textplatzhalter 2"/>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4" name="Datumsplatzhalter 3"/>
          <p:cNvSpPr>
            <a:spLocks noGrp="1"/>
          </p:cNvSpPr>
          <p:nvPr>
            <p:ph type="dt" sz="half" idx="10"/>
          </p:nvPr>
        </p:nvSpPr>
        <p:spPr>
          <a:xfrm>
            <a:off x="838200" y="6356350"/>
            <a:ext cx="2743200" cy="365125"/>
          </a:xfrm>
          <a:prstGeom prst="rect">
            <a:avLst/>
          </a:prstGeom>
        </p:spPr>
        <p:txBody>
          <a:bodyPr/>
          <a:lstStyle/>
          <a:p>
            <a:fld id="{7DA9B96D-8842-41B8-9B8A-B6F8EAA0E3A7}" type="datetime1">
              <a:rPr lang="de-DE" smtClean="0"/>
              <a:t>13.10.2025</a:t>
            </a:fld>
            <a:endParaRPr lang="de-DE" dirty="0"/>
          </a:p>
        </p:txBody>
      </p:sp>
      <p:sp>
        <p:nvSpPr>
          <p:cNvPr id="5" name="Fußzeilenplatzhalter 4"/>
          <p:cNvSpPr>
            <a:spLocks noGrp="1"/>
          </p:cNvSpPr>
          <p:nvPr>
            <p:ph type="ftr" sz="quarter" idx="11"/>
          </p:nvPr>
        </p:nvSpPr>
        <p:spPr>
          <a:xfrm>
            <a:off x="4038600" y="6356350"/>
            <a:ext cx="4114800" cy="365125"/>
          </a:xfrm>
          <a:prstGeom prst="rect">
            <a:avLst/>
          </a:prstGeom>
        </p:spPr>
        <p:txBody>
          <a:bodyPr/>
          <a:lstStyle/>
          <a:p>
            <a:endParaRPr lang="de-DE" dirty="0"/>
          </a:p>
        </p:txBody>
      </p:sp>
      <p:sp>
        <p:nvSpPr>
          <p:cNvPr id="6" name="Foliennummernplatzhalter 5"/>
          <p:cNvSpPr>
            <a:spLocks noGrp="1"/>
          </p:cNvSpPr>
          <p:nvPr>
            <p:ph type="sldNum" sz="quarter" idx="12"/>
          </p:nvPr>
        </p:nvSpPr>
        <p:spPr>
          <a:xfrm>
            <a:off x="8610600" y="6356350"/>
            <a:ext cx="2743200" cy="365125"/>
          </a:xfrm>
          <a:prstGeom prst="rect">
            <a:avLst/>
          </a:prstGeom>
        </p:spPr>
        <p:txBody>
          <a:bodyPr/>
          <a:lstStyle/>
          <a:p>
            <a:fld id="{B94A93A1-A9CA-4ED1-ADBE-D6786AAC81F3}" type="slidenum">
              <a:rPr lang="de-DE" smtClean="0"/>
              <a:t>‹Nr.›</a:t>
            </a:fld>
            <a:endParaRPr lang="de-DE" dirty="0"/>
          </a:p>
        </p:txBody>
      </p:sp>
    </p:spTree>
    <p:extLst>
      <p:ext uri="{BB962C8B-B14F-4D97-AF65-F5344CB8AC3E}">
        <p14:creationId xmlns:p14="http://schemas.microsoft.com/office/powerpoint/2010/main" val="3595234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hasCustomPrompt="1"/>
          </p:nvPr>
        </p:nvSpPr>
        <p:spPr>
          <a:xfrm>
            <a:off x="8724900" y="365125"/>
            <a:ext cx="2628900" cy="5811838"/>
          </a:xfrm>
          <a:prstGeom prst="rect">
            <a:avLst/>
          </a:prstGeom>
        </p:spPr>
        <p:txBody>
          <a:bodyPr vert="eaVert"/>
          <a:lstStyle>
            <a:lvl1pPr>
              <a:defRPr/>
            </a:lvl1pPr>
          </a:lstStyle>
          <a:p>
            <a:r>
              <a:rPr lang="de-DE" dirty="0"/>
              <a:t>Thema der </a:t>
            </a:r>
            <a:r>
              <a:rPr lang="de-DE" dirty="0" err="1"/>
              <a:t>PräsentationFolie</a:t>
            </a:r>
            <a:endParaRPr lang="de-DE" dirty="0"/>
          </a:p>
        </p:txBody>
      </p:sp>
      <p:sp>
        <p:nvSpPr>
          <p:cNvPr id="3" name="Vertikaler Textplatzhalter 2"/>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4" name="Datumsplatzhalter 3"/>
          <p:cNvSpPr>
            <a:spLocks noGrp="1"/>
          </p:cNvSpPr>
          <p:nvPr>
            <p:ph type="dt" sz="half" idx="10"/>
          </p:nvPr>
        </p:nvSpPr>
        <p:spPr>
          <a:xfrm>
            <a:off x="838200" y="6356350"/>
            <a:ext cx="2743200" cy="365125"/>
          </a:xfrm>
          <a:prstGeom prst="rect">
            <a:avLst/>
          </a:prstGeom>
        </p:spPr>
        <p:txBody>
          <a:bodyPr/>
          <a:lstStyle/>
          <a:p>
            <a:fld id="{C95963A4-4FFD-441C-8E04-6BCD181CE34D}" type="datetime1">
              <a:rPr lang="de-DE" smtClean="0"/>
              <a:t>13.10.2025</a:t>
            </a:fld>
            <a:endParaRPr lang="de-DE" dirty="0"/>
          </a:p>
        </p:txBody>
      </p:sp>
      <p:sp>
        <p:nvSpPr>
          <p:cNvPr id="5" name="Fußzeilenplatzhalter 4"/>
          <p:cNvSpPr>
            <a:spLocks noGrp="1"/>
          </p:cNvSpPr>
          <p:nvPr>
            <p:ph type="ftr" sz="quarter" idx="11"/>
          </p:nvPr>
        </p:nvSpPr>
        <p:spPr>
          <a:xfrm>
            <a:off x="4038600" y="6356350"/>
            <a:ext cx="4114800" cy="365125"/>
          </a:xfrm>
          <a:prstGeom prst="rect">
            <a:avLst/>
          </a:prstGeom>
        </p:spPr>
        <p:txBody>
          <a:bodyPr/>
          <a:lstStyle/>
          <a:p>
            <a:endParaRPr lang="de-DE" dirty="0"/>
          </a:p>
        </p:txBody>
      </p:sp>
      <p:sp>
        <p:nvSpPr>
          <p:cNvPr id="6" name="Foliennummernplatzhalter 5"/>
          <p:cNvSpPr>
            <a:spLocks noGrp="1"/>
          </p:cNvSpPr>
          <p:nvPr>
            <p:ph type="sldNum" sz="quarter" idx="12"/>
          </p:nvPr>
        </p:nvSpPr>
        <p:spPr>
          <a:xfrm>
            <a:off x="8610600" y="6356350"/>
            <a:ext cx="2743200" cy="365125"/>
          </a:xfrm>
          <a:prstGeom prst="rect">
            <a:avLst/>
          </a:prstGeom>
        </p:spPr>
        <p:txBody>
          <a:bodyPr/>
          <a:lstStyle/>
          <a:p>
            <a:fld id="{B94A93A1-A9CA-4ED1-ADBE-D6786AAC81F3}" type="slidenum">
              <a:rPr lang="de-DE" smtClean="0"/>
              <a:t>‹Nr.›</a:t>
            </a:fld>
            <a:endParaRPr lang="de-DE" dirty="0"/>
          </a:p>
        </p:txBody>
      </p:sp>
    </p:spTree>
    <p:extLst>
      <p:ext uri="{BB962C8B-B14F-4D97-AF65-F5344CB8AC3E}">
        <p14:creationId xmlns:p14="http://schemas.microsoft.com/office/powerpoint/2010/main" val="1247017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gi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image" Target="../media/image1.gif"/><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theme" Target="../theme/theme2.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7" name="Datumsplatzhalter 6"/>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de-DE"/>
              <a:t>10.10.2025</a:t>
            </a:r>
          </a:p>
        </p:txBody>
      </p:sp>
      <p:sp>
        <p:nvSpPr>
          <p:cNvPr id="8" name="Fußzeilenplatzhalter 7"/>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dirty="0"/>
          </a:p>
        </p:txBody>
      </p:sp>
      <p:sp>
        <p:nvSpPr>
          <p:cNvPr id="9" name="Foliennummernplatzhalter 8"/>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3C300A-BB80-4DEA-A194-1B653D26A55E}" type="slidenum">
              <a:rPr lang="de-DE" smtClean="0"/>
              <a:t>‹Nr.›</a:t>
            </a:fld>
            <a:endParaRPr lang="de-DE"/>
          </a:p>
        </p:txBody>
      </p:sp>
      <p:sp>
        <p:nvSpPr>
          <p:cNvPr id="2" name="Titelplatzhalter 1"/>
          <p:cNvSpPr>
            <a:spLocks noGrp="1"/>
          </p:cNvSpPr>
          <p:nvPr>
            <p:ph type="title"/>
          </p:nvPr>
        </p:nvSpPr>
        <p:spPr>
          <a:xfrm>
            <a:off x="838200" y="365125"/>
            <a:ext cx="8293100" cy="1325563"/>
          </a:xfrm>
          <a:prstGeom prst="rect">
            <a:avLst/>
          </a:prstGeom>
        </p:spPr>
        <p:txBody>
          <a:bodyPr vert="horz" lIns="91440" tIns="45720" rIns="91440" bIns="45720" rtlCol="0" anchor="ctr">
            <a:normAutofit/>
          </a:bodyPr>
          <a:lstStyle/>
          <a:p>
            <a:r>
              <a:rPr lang="de-DE" dirty="0"/>
              <a:t>Titelmasterformat durch Klicken bearbeiten</a:t>
            </a:r>
          </a:p>
        </p:txBody>
      </p:sp>
    </p:spTree>
    <p:extLst>
      <p:ext uri="{BB962C8B-B14F-4D97-AF65-F5344CB8AC3E}">
        <p14:creationId xmlns:p14="http://schemas.microsoft.com/office/powerpoint/2010/main" val="11095068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4" r:id="rId3"/>
    <p:sldLayoutId id="2147483651" r:id="rId4"/>
    <p:sldLayoutId id="2147483652" r:id="rId5"/>
    <p:sldLayoutId id="2147483653" r:id="rId6"/>
    <p:sldLayoutId id="2147483656" r:id="rId7"/>
    <p:sldLayoutId id="2147483657" r:id="rId8"/>
    <p:sldLayoutId id="2147483658" r:id="rId9"/>
    <p:sldLayoutId id="2147483659" r:id="rId10"/>
  </p:sldLayoutIdLst>
  <p:hf sldNum="0" hdr="0" ftr="0"/>
  <p:txStyles>
    <p:titleStyle>
      <a:lvl1pPr algn="l" defTabSz="914400" rtl="0" eaLnBrk="1" latinLnBrk="0" hangingPunct="1">
        <a:lnSpc>
          <a:spcPct val="90000"/>
        </a:lnSpc>
        <a:spcBef>
          <a:spcPct val="0"/>
        </a:spcBef>
        <a:buNone/>
        <a:defRPr sz="4000" kern="1200" baseline="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dirty="0"/>
              <a:t>Textmasterformat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7" name="Datumsplatzhalter 6"/>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62FF81-0B47-458C-BEDF-17DE552E3849}" type="datetime1">
              <a:rPr lang="de-DE" smtClean="0"/>
              <a:t>13.10.2025</a:t>
            </a:fld>
            <a:endParaRPr lang="de-DE" dirty="0"/>
          </a:p>
        </p:txBody>
      </p:sp>
      <p:sp>
        <p:nvSpPr>
          <p:cNvPr id="8" name="Fußzeilenplatzhalter 7"/>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dirty="0"/>
          </a:p>
        </p:txBody>
      </p:sp>
      <p:sp>
        <p:nvSpPr>
          <p:cNvPr id="9" name="Foliennummernplatzhalter 8"/>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3C300A-BB80-4DEA-A194-1B653D26A55E}" type="slidenum">
              <a:rPr lang="de-DE" smtClean="0"/>
              <a:t>‹Nr.›</a:t>
            </a:fld>
            <a:endParaRPr lang="de-DE" dirty="0"/>
          </a:p>
        </p:txBody>
      </p:sp>
      <p:sp>
        <p:nvSpPr>
          <p:cNvPr id="2" name="Titelplatzhalter 1"/>
          <p:cNvSpPr>
            <a:spLocks noGrp="1"/>
          </p:cNvSpPr>
          <p:nvPr>
            <p:ph type="title"/>
          </p:nvPr>
        </p:nvSpPr>
        <p:spPr>
          <a:xfrm>
            <a:off x="838200" y="365125"/>
            <a:ext cx="8293100" cy="1325563"/>
          </a:xfrm>
          <a:prstGeom prst="rect">
            <a:avLst/>
          </a:prstGeom>
        </p:spPr>
        <p:txBody>
          <a:bodyPr vert="horz" lIns="91440" tIns="45720" rIns="91440" bIns="45720" rtlCol="0" anchor="ctr">
            <a:normAutofit/>
          </a:bodyPr>
          <a:lstStyle/>
          <a:p>
            <a:r>
              <a:rPr lang="de-DE" dirty="0"/>
              <a:t>Titelmasterformat durch Klicken bearbeiten</a:t>
            </a:r>
          </a:p>
        </p:txBody>
      </p:sp>
    </p:spTree>
    <p:extLst>
      <p:ext uri="{BB962C8B-B14F-4D97-AF65-F5344CB8AC3E}">
        <p14:creationId xmlns:p14="http://schemas.microsoft.com/office/powerpoint/2010/main" val="39673057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hf hdr="0" ftr="0"/>
  <p:txStyles>
    <p:titleStyle>
      <a:lvl1pPr algn="l" defTabSz="914400" rtl="0" eaLnBrk="1" latinLnBrk="0" hangingPunct="1">
        <a:lnSpc>
          <a:spcPct val="90000"/>
        </a:lnSpc>
        <a:spcBef>
          <a:spcPct val="0"/>
        </a:spcBef>
        <a:buNone/>
        <a:defRPr sz="4000" kern="1200" baseline="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mffki.rlp.de/fileadmin/07/Dokumente/Publikationen/Frauen/MFFKI000625_A4_Broschuere_Aktionsplan_Istanbul_Konvention_RZ_BF.pdf" TargetMode="External"/><Relationship Id="rId2" Type="http://schemas.openxmlformats.org/officeDocument/2006/relationships/hyperlink" Target="https://rm.coe.int/16806b076a"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eur-lex.europa.eu/legal-content/DE/TXT/PDF/?uri=OJ:L_202401385"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recht.bund.de/bgbl/1/2025/57/VO.html"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Autofit/>
          </a:bodyPr>
          <a:lstStyle/>
          <a:p>
            <a:br>
              <a:rPr lang="de-DE" sz="4000" dirty="0">
                <a:latin typeface="Arial" panose="020B0604020202020204" pitchFamily="34" charset="0"/>
                <a:cs typeface="Arial" panose="020B0604020202020204" pitchFamily="34" charset="0"/>
              </a:rPr>
            </a:br>
            <a:br>
              <a:rPr lang="de-DE" sz="4000" dirty="0">
                <a:latin typeface="Arial" panose="020B0604020202020204" pitchFamily="34" charset="0"/>
                <a:cs typeface="Arial" panose="020B0604020202020204" pitchFamily="34" charset="0"/>
              </a:rPr>
            </a:br>
            <a:r>
              <a:rPr lang="de-DE" sz="3600" dirty="0">
                <a:latin typeface="Arial" panose="020B0604020202020204" pitchFamily="34" charset="0"/>
                <a:cs typeface="Arial" panose="020B0604020202020204" pitchFamily="34" charset="0"/>
              </a:rPr>
              <a:t>Häusliche Gewalt</a:t>
            </a:r>
            <a:br>
              <a:rPr lang="de-DE" sz="3600" dirty="0">
                <a:latin typeface="Arial" panose="020B0604020202020204" pitchFamily="34" charset="0"/>
                <a:cs typeface="Arial" panose="020B0604020202020204" pitchFamily="34" charset="0"/>
              </a:rPr>
            </a:br>
            <a:r>
              <a:rPr lang="de-DE" sz="3600" dirty="0">
                <a:latin typeface="Arial" panose="020B0604020202020204" pitchFamily="34" charset="0"/>
                <a:cs typeface="Arial" panose="020B0604020202020204" pitchFamily="34" charset="0"/>
              </a:rPr>
              <a:t>Regionaler Runder Tisch gegen </a:t>
            </a:r>
            <a:r>
              <a:rPr lang="de-DE" sz="3600" dirty="0"/>
              <a:t>G</a:t>
            </a:r>
            <a:r>
              <a:rPr lang="de-DE" sz="3600" dirty="0">
                <a:latin typeface="Arial" panose="020B0604020202020204" pitchFamily="34" charset="0"/>
                <a:cs typeface="Arial" panose="020B0604020202020204" pitchFamily="34" charset="0"/>
              </a:rPr>
              <a:t>ewalt</a:t>
            </a:r>
          </a:p>
        </p:txBody>
      </p:sp>
      <p:sp>
        <p:nvSpPr>
          <p:cNvPr id="3" name="Untertitel 2"/>
          <p:cNvSpPr>
            <a:spLocks noGrp="1"/>
          </p:cNvSpPr>
          <p:nvPr>
            <p:ph type="subTitle" idx="1"/>
          </p:nvPr>
        </p:nvSpPr>
        <p:spPr>
          <a:xfrm>
            <a:off x="-71717" y="6217624"/>
            <a:ext cx="12192000" cy="416258"/>
          </a:xfrm>
        </p:spPr>
        <p:txBody>
          <a:bodyPr>
            <a:noAutofit/>
          </a:bodyPr>
          <a:lstStyle/>
          <a:p>
            <a:r>
              <a:rPr lang="de-DE" sz="2400" dirty="0">
                <a:latin typeface="Arial" panose="020B0604020202020204" pitchFamily="34" charset="0"/>
                <a:cs typeface="Arial" panose="020B0604020202020204" pitchFamily="34" charset="0"/>
              </a:rPr>
              <a:t>Gleichstellungsbeauftragte Rita Gilles</a:t>
            </a:r>
          </a:p>
        </p:txBody>
      </p:sp>
      <p:pic>
        <p:nvPicPr>
          <p:cNvPr id="5" name="Bild 2" descr="Marita_rtgg+ahrweiler">
            <a:extLst>
              <a:ext uri="{FF2B5EF4-FFF2-40B4-BE49-F238E27FC236}">
                <a16:creationId xmlns:a16="http://schemas.microsoft.com/office/drawing/2014/main" id="{D5B47AF6-B714-44C1-A432-160448EB177D}"/>
              </a:ext>
            </a:extLst>
          </p:cNvPr>
          <p:cNvPicPr/>
          <p:nvPr/>
        </p:nvPicPr>
        <p:blipFill>
          <a:blip r:embed="rId3" cstate="print">
            <a:extLst>
              <a:ext uri="{28A0092B-C50C-407E-A947-70E740481C1C}">
                <a14:useLocalDpi xmlns:a14="http://schemas.microsoft.com/office/drawing/2010/main" val="0"/>
              </a:ext>
            </a:extLst>
          </a:blip>
          <a:srcRect l="-571" t="29489" b="29321"/>
          <a:stretch>
            <a:fillRect/>
          </a:stretch>
        </p:blipFill>
        <p:spPr bwMode="auto">
          <a:xfrm>
            <a:off x="5053647" y="5135558"/>
            <a:ext cx="2084705" cy="1082066"/>
          </a:xfrm>
          <a:prstGeom prst="rect">
            <a:avLst/>
          </a:prstGeom>
          <a:noFill/>
          <a:ln>
            <a:noFill/>
          </a:ln>
        </p:spPr>
      </p:pic>
    </p:spTree>
    <p:extLst>
      <p:ext uri="{BB962C8B-B14F-4D97-AF65-F5344CB8AC3E}">
        <p14:creationId xmlns:p14="http://schemas.microsoft.com/office/powerpoint/2010/main" val="9597880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60986FC0-7647-4596-A298-A8293E3E5440}"/>
              </a:ext>
            </a:extLst>
          </p:cNvPr>
          <p:cNvSpPr>
            <a:spLocks noGrp="1"/>
          </p:cNvSpPr>
          <p:nvPr>
            <p:ph idx="1"/>
          </p:nvPr>
        </p:nvSpPr>
        <p:spPr>
          <a:xfrm>
            <a:off x="838200" y="1789190"/>
            <a:ext cx="10515600" cy="5068810"/>
          </a:xfrm>
        </p:spPr>
        <p:txBody>
          <a:bodyPr>
            <a:normAutofit/>
          </a:bodyPr>
          <a:lstStyle/>
          <a:p>
            <a:pPr lvl="0">
              <a:lnSpc>
                <a:spcPct val="100000"/>
              </a:lnSpc>
            </a:pPr>
            <a:r>
              <a:rPr lang="de-DE" dirty="0"/>
              <a:t>Fokus: Häusliche Gewalt und Gewalt gegen Frauen</a:t>
            </a:r>
          </a:p>
          <a:p>
            <a:pPr lvl="0">
              <a:lnSpc>
                <a:spcPct val="100000"/>
              </a:lnSpc>
            </a:pPr>
            <a:r>
              <a:rPr lang="de-DE" dirty="0"/>
              <a:t>Netzwerkarbeit</a:t>
            </a:r>
          </a:p>
          <a:p>
            <a:pPr lvl="0">
              <a:lnSpc>
                <a:spcPct val="100000"/>
              </a:lnSpc>
            </a:pPr>
            <a:r>
              <a:rPr lang="de-DE" dirty="0"/>
              <a:t>Unterstützung von Frauen im Kreis AW, die Gewalt erfahren haben (Interventionskette, Vermittlung, Einzelfallarbeit)</a:t>
            </a:r>
          </a:p>
          <a:p>
            <a:pPr lvl="0">
              <a:lnSpc>
                <a:spcPct val="100000"/>
              </a:lnSpc>
            </a:pPr>
            <a:r>
              <a:rPr lang="de-DE" dirty="0"/>
              <a:t>Öffentlichkeitsarbeit, Aktionen zur Prävention (z.B. Notfallkärtchen, Aktionstage, Ausstellungen, Workshops an Schulen, Orange Bänke)</a:t>
            </a:r>
          </a:p>
          <a:p>
            <a:pPr lvl="0">
              <a:lnSpc>
                <a:spcPct val="100000"/>
              </a:lnSpc>
            </a:pPr>
            <a:r>
              <a:rPr lang="de-DE" dirty="0"/>
              <a:t>Schulungen (z.B. Mitarbeitende Jobcenter, Krankenhaus)</a:t>
            </a:r>
          </a:p>
          <a:p>
            <a:pPr>
              <a:lnSpc>
                <a:spcPct val="100000"/>
              </a:lnSpc>
            </a:pPr>
            <a:r>
              <a:rPr lang="de-DE" dirty="0"/>
              <a:t>Fachlicher Input und fachlicher Austausch</a:t>
            </a:r>
          </a:p>
          <a:p>
            <a:pPr marL="0" indent="0">
              <a:lnSpc>
                <a:spcPct val="120000"/>
              </a:lnSpc>
              <a:buNone/>
            </a:pPr>
            <a:endParaRPr lang="de-DE" sz="7200" dirty="0"/>
          </a:p>
          <a:p>
            <a:endParaRPr lang="de-DE" dirty="0"/>
          </a:p>
        </p:txBody>
      </p:sp>
      <p:sp>
        <p:nvSpPr>
          <p:cNvPr id="3" name="Datumsplatzhalter 2">
            <a:extLst>
              <a:ext uri="{FF2B5EF4-FFF2-40B4-BE49-F238E27FC236}">
                <a16:creationId xmlns:a16="http://schemas.microsoft.com/office/drawing/2014/main" id="{799E9CC5-033C-4D98-A10A-10AE61B43D09}"/>
              </a:ext>
            </a:extLst>
          </p:cNvPr>
          <p:cNvSpPr>
            <a:spLocks noGrp="1"/>
          </p:cNvSpPr>
          <p:nvPr>
            <p:ph type="dt" sz="half" idx="10"/>
          </p:nvPr>
        </p:nvSpPr>
        <p:spPr/>
        <p:txBody>
          <a:bodyPr/>
          <a:lstStyle/>
          <a:p>
            <a:r>
              <a:rPr lang="de-DE"/>
              <a:t>10.10.2025</a:t>
            </a:r>
          </a:p>
        </p:txBody>
      </p:sp>
      <p:sp>
        <p:nvSpPr>
          <p:cNvPr id="5" name="Titel 4">
            <a:extLst>
              <a:ext uri="{FF2B5EF4-FFF2-40B4-BE49-F238E27FC236}">
                <a16:creationId xmlns:a16="http://schemas.microsoft.com/office/drawing/2014/main" id="{B722F905-3C7C-49E3-8E95-B50391178310}"/>
              </a:ext>
            </a:extLst>
          </p:cNvPr>
          <p:cNvSpPr>
            <a:spLocks noGrp="1"/>
          </p:cNvSpPr>
          <p:nvPr>
            <p:ph type="title"/>
          </p:nvPr>
        </p:nvSpPr>
        <p:spPr/>
        <p:txBody>
          <a:bodyPr/>
          <a:lstStyle/>
          <a:p>
            <a:r>
              <a:rPr lang="de-DE" dirty="0"/>
              <a:t>Aufgaben des RRT</a:t>
            </a:r>
          </a:p>
        </p:txBody>
      </p:sp>
    </p:spTree>
    <p:extLst>
      <p:ext uri="{BB962C8B-B14F-4D97-AF65-F5344CB8AC3E}">
        <p14:creationId xmlns:p14="http://schemas.microsoft.com/office/powerpoint/2010/main" val="36409000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nhaltsplatzhalter 5">
            <a:extLst>
              <a:ext uri="{FF2B5EF4-FFF2-40B4-BE49-F238E27FC236}">
                <a16:creationId xmlns:a16="http://schemas.microsoft.com/office/drawing/2014/main" id="{6AECFCC4-A3E3-4B8C-BE6D-2863AB82D7C4}"/>
              </a:ext>
            </a:extLst>
          </p:cNvPr>
          <p:cNvPicPr>
            <a:picLocks noGrp="1" noChangeAspect="1"/>
          </p:cNvPicPr>
          <p:nvPr>
            <p:ph idx="1"/>
          </p:nvPr>
        </p:nvPicPr>
        <p:blipFill>
          <a:blip r:embed="rId3"/>
          <a:stretch>
            <a:fillRect/>
          </a:stretch>
        </p:blipFill>
        <p:spPr>
          <a:xfrm>
            <a:off x="682022" y="1700119"/>
            <a:ext cx="4302728" cy="2423646"/>
          </a:xfrm>
          <a:prstGeom prst="rect">
            <a:avLst/>
          </a:prstGeom>
        </p:spPr>
      </p:pic>
      <p:sp>
        <p:nvSpPr>
          <p:cNvPr id="3" name="Datumsplatzhalter 2">
            <a:extLst>
              <a:ext uri="{FF2B5EF4-FFF2-40B4-BE49-F238E27FC236}">
                <a16:creationId xmlns:a16="http://schemas.microsoft.com/office/drawing/2014/main" id="{C9E08311-7033-4261-A923-5895C225DF51}"/>
              </a:ext>
            </a:extLst>
          </p:cNvPr>
          <p:cNvSpPr>
            <a:spLocks noGrp="1"/>
          </p:cNvSpPr>
          <p:nvPr>
            <p:ph type="dt" sz="half" idx="10"/>
          </p:nvPr>
        </p:nvSpPr>
        <p:spPr/>
        <p:txBody>
          <a:bodyPr/>
          <a:lstStyle/>
          <a:p>
            <a:r>
              <a:rPr lang="de-DE"/>
              <a:t>10.10.2025</a:t>
            </a:r>
          </a:p>
        </p:txBody>
      </p:sp>
      <p:sp>
        <p:nvSpPr>
          <p:cNvPr id="5" name="Titel 4">
            <a:extLst>
              <a:ext uri="{FF2B5EF4-FFF2-40B4-BE49-F238E27FC236}">
                <a16:creationId xmlns:a16="http://schemas.microsoft.com/office/drawing/2014/main" id="{B4D0CD65-290D-4643-B282-636385A85016}"/>
              </a:ext>
            </a:extLst>
          </p:cNvPr>
          <p:cNvSpPr>
            <a:spLocks noGrp="1"/>
          </p:cNvSpPr>
          <p:nvPr>
            <p:ph type="title"/>
          </p:nvPr>
        </p:nvSpPr>
        <p:spPr/>
        <p:txBody>
          <a:bodyPr/>
          <a:lstStyle/>
          <a:p>
            <a:r>
              <a:rPr lang="de-DE" dirty="0"/>
              <a:t>Orange Bänke</a:t>
            </a:r>
          </a:p>
        </p:txBody>
      </p:sp>
      <p:pic>
        <p:nvPicPr>
          <p:cNvPr id="7" name="Grafik 6">
            <a:extLst>
              <a:ext uri="{FF2B5EF4-FFF2-40B4-BE49-F238E27FC236}">
                <a16:creationId xmlns:a16="http://schemas.microsoft.com/office/drawing/2014/main" id="{5CD6B0FE-868D-45C1-84A5-1E71FF4C90E6}"/>
              </a:ext>
            </a:extLst>
          </p:cNvPr>
          <p:cNvPicPr>
            <a:picLocks noChangeAspect="1"/>
          </p:cNvPicPr>
          <p:nvPr/>
        </p:nvPicPr>
        <p:blipFill>
          <a:blip r:embed="rId4"/>
          <a:stretch>
            <a:fillRect/>
          </a:stretch>
        </p:blipFill>
        <p:spPr>
          <a:xfrm>
            <a:off x="5615796" y="2010437"/>
            <a:ext cx="5738004" cy="3870425"/>
          </a:xfrm>
          <a:prstGeom prst="rect">
            <a:avLst/>
          </a:prstGeom>
        </p:spPr>
      </p:pic>
      <p:sp>
        <p:nvSpPr>
          <p:cNvPr id="9" name="Rechteck 8">
            <a:extLst>
              <a:ext uri="{FF2B5EF4-FFF2-40B4-BE49-F238E27FC236}">
                <a16:creationId xmlns:a16="http://schemas.microsoft.com/office/drawing/2014/main" id="{E2CEBF89-F2FB-4BA7-898A-5E915E54A5B2}"/>
              </a:ext>
            </a:extLst>
          </p:cNvPr>
          <p:cNvSpPr/>
          <p:nvPr/>
        </p:nvSpPr>
        <p:spPr>
          <a:xfrm>
            <a:off x="891574" y="4790559"/>
            <a:ext cx="4661854" cy="646331"/>
          </a:xfrm>
          <a:prstGeom prst="rect">
            <a:avLst/>
          </a:prstGeom>
        </p:spPr>
        <p:txBody>
          <a:bodyPr wrap="none">
            <a:spAutoFit/>
          </a:bodyPr>
          <a:lstStyle/>
          <a:p>
            <a:r>
              <a:rPr lang="de-DE" dirty="0"/>
              <a:t>Aktuell sind 12 Bänke im Kreisgebiet aufgestellt,</a:t>
            </a:r>
          </a:p>
          <a:p>
            <a:r>
              <a:rPr lang="de-DE" dirty="0"/>
              <a:t>12 weitere sind in Planung.</a:t>
            </a:r>
          </a:p>
        </p:txBody>
      </p:sp>
    </p:spTree>
    <p:extLst>
      <p:ext uri="{BB962C8B-B14F-4D97-AF65-F5344CB8AC3E}">
        <p14:creationId xmlns:p14="http://schemas.microsoft.com/office/powerpoint/2010/main" val="4388507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60986FC0-7647-4596-A298-A8293E3E5440}"/>
              </a:ext>
            </a:extLst>
          </p:cNvPr>
          <p:cNvSpPr>
            <a:spLocks noGrp="1"/>
          </p:cNvSpPr>
          <p:nvPr>
            <p:ph idx="1"/>
          </p:nvPr>
        </p:nvSpPr>
        <p:spPr>
          <a:xfrm>
            <a:off x="838200" y="1898854"/>
            <a:ext cx="10515600" cy="4822621"/>
          </a:xfrm>
        </p:spPr>
        <p:txBody>
          <a:bodyPr>
            <a:noAutofit/>
          </a:bodyPr>
          <a:lstStyle/>
          <a:p>
            <a:pPr lvl="0">
              <a:lnSpc>
                <a:spcPct val="100000"/>
              </a:lnSpc>
            </a:pPr>
            <a:r>
              <a:rPr lang="de-DE" dirty="0"/>
              <a:t>1998 gründeten Kommunalpolitikerinnen aller im Kreistag vertretenen Parteien den überparteilichen kreisweiten Arbeitskreis „Keine Gewalt gegen Frauen“.</a:t>
            </a:r>
          </a:p>
          <a:p>
            <a:pPr lvl="0">
              <a:lnSpc>
                <a:spcPct val="100000"/>
              </a:lnSpc>
            </a:pPr>
            <a:r>
              <a:rPr lang="de-DE" dirty="0"/>
              <a:t>2001 entstand hieraus der Regionale Runde Tisch gegen Gewalt (RRT).</a:t>
            </a:r>
          </a:p>
          <a:p>
            <a:pPr lvl="0">
              <a:lnSpc>
                <a:spcPct val="100000"/>
              </a:lnSpc>
            </a:pPr>
            <a:r>
              <a:rPr lang="de-DE" dirty="0"/>
              <a:t>Der RRT gehört zum rheinland-pfälzischen Interventionsprojekt gegen Gewalt in engen sozialen Beziehungen (RIGG), dem insgesamt 22 RRTs und der Landesweite Runde Tisch angehören.</a:t>
            </a:r>
          </a:p>
          <a:p>
            <a:pPr>
              <a:lnSpc>
                <a:spcPct val="100000"/>
              </a:lnSpc>
            </a:pPr>
            <a:r>
              <a:rPr lang="de-DE" dirty="0"/>
              <a:t>Aktuell sind rund 40 Institutionen Mitglieder am RRT Ahrweiler, der damit zu den größten RRTs in RLP zählt.</a:t>
            </a:r>
          </a:p>
          <a:p>
            <a:pPr lvl="0">
              <a:lnSpc>
                <a:spcPct val="100000"/>
              </a:lnSpc>
            </a:pPr>
            <a:endParaRPr lang="de-DE" dirty="0"/>
          </a:p>
          <a:p>
            <a:pPr>
              <a:lnSpc>
                <a:spcPct val="100000"/>
              </a:lnSpc>
            </a:pPr>
            <a:endParaRPr lang="de-DE" dirty="0"/>
          </a:p>
        </p:txBody>
      </p:sp>
      <p:sp>
        <p:nvSpPr>
          <p:cNvPr id="3" name="Datumsplatzhalter 2">
            <a:extLst>
              <a:ext uri="{FF2B5EF4-FFF2-40B4-BE49-F238E27FC236}">
                <a16:creationId xmlns:a16="http://schemas.microsoft.com/office/drawing/2014/main" id="{799E9CC5-033C-4D98-A10A-10AE61B43D0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10.10.2025</a:t>
            </a:r>
          </a:p>
        </p:txBody>
      </p:sp>
      <p:sp>
        <p:nvSpPr>
          <p:cNvPr id="5" name="Titel 4">
            <a:extLst>
              <a:ext uri="{FF2B5EF4-FFF2-40B4-BE49-F238E27FC236}">
                <a16:creationId xmlns:a16="http://schemas.microsoft.com/office/drawing/2014/main" id="{B722F905-3C7C-49E3-8E95-B50391178310}"/>
              </a:ext>
            </a:extLst>
          </p:cNvPr>
          <p:cNvSpPr>
            <a:spLocks noGrp="1"/>
          </p:cNvSpPr>
          <p:nvPr>
            <p:ph type="title"/>
          </p:nvPr>
        </p:nvSpPr>
        <p:spPr/>
        <p:txBody>
          <a:bodyPr/>
          <a:lstStyle/>
          <a:p>
            <a:r>
              <a:rPr lang="de-DE" dirty="0"/>
              <a:t>Entwicklung</a:t>
            </a:r>
          </a:p>
        </p:txBody>
      </p:sp>
    </p:spTree>
    <p:extLst>
      <p:ext uri="{BB962C8B-B14F-4D97-AF65-F5344CB8AC3E}">
        <p14:creationId xmlns:p14="http://schemas.microsoft.com/office/powerpoint/2010/main" val="40429045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A79CD189-17B6-4F68-B301-63FB3B7408ED}"/>
              </a:ext>
            </a:extLst>
          </p:cNvPr>
          <p:cNvSpPr>
            <a:spLocks noGrp="1"/>
          </p:cNvSpPr>
          <p:nvPr>
            <p:ph idx="1"/>
          </p:nvPr>
        </p:nvSpPr>
        <p:spPr>
          <a:xfrm>
            <a:off x="674559" y="1467801"/>
            <a:ext cx="10679241" cy="5071111"/>
          </a:xfrm>
        </p:spPr>
        <p:txBody>
          <a:bodyPr>
            <a:normAutofit fontScale="92500"/>
          </a:bodyPr>
          <a:lstStyle/>
          <a:p>
            <a:pPr marL="0" indent="0">
              <a:buNone/>
            </a:pPr>
            <a:r>
              <a:rPr lang="de-DE" dirty="0"/>
              <a:t>Amtsgerichte Ahrweiler und Sinzig </a:t>
            </a:r>
            <a:r>
              <a:rPr lang="de-DE" b="1" dirty="0"/>
              <a:t>-</a:t>
            </a:r>
            <a:r>
              <a:rPr lang="de-DE" dirty="0"/>
              <a:t> Ärztenetz Kreis Ahrweiler </a:t>
            </a:r>
            <a:r>
              <a:rPr lang="de-DE" b="1" dirty="0"/>
              <a:t>-</a:t>
            </a:r>
            <a:r>
              <a:rPr lang="de-DE" dirty="0"/>
              <a:t> Beirat für Migration und Integration im Kreis Ahrweiler</a:t>
            </a:r>
            <a:r>
              <a:rPr lang="de-DE" b="1" dirty="0"/>
              <a:t> -</a:t>
            </a:r>
            <a:r>
              <a:rPr lang="de-DE" dirty="0"/>
              <a:t> Caritasverband Rhein-Mosel-Ahr e. V. </a:t>
            </a:r>
            <a:r>
              <a:rPr lang="de-DE" b="1" dirty="0"/>
              <a:t>-</a:t>
            </a:r>
            <a:r>
              <a:rPr lang="de-DE" dirty="0"/>
              <a:t> Deutscher Kinderschutzbund </a:t>
            </a:r>
            <a:r>
              <a:rPr lang="de-DE" b="1" dirty="0"/>
              <a:t>-</a:t>
            </a:r>
            <a:r>
              <a:rPr lang="de-DE" dirty="0"/>
              <a:t> Dr. von </a:t>
            </a:r>
            <a:r>
              <a:rPr lang="de-DE" dirty="0" err="1"/>
              <a:t>Ehrenwall`sche</a:t>
            </a:r>
            <a:r>
              <a:rPr lang="de-DE" dirty="0"/>
              <a:t> Klinik </a:t>
            </a:r>
            <a:r>
              <a:rPr lang="de-DE" b="1" dirty="0"/>
              <a:t>-</a:t>
            </a:r>
            <a:r>
              <a:rPr lang="de-DE" dirty="0"/>
              <a:t> DRK Fachklinik Bad Neuenahr-Ahrweiler</a:t>
            </a:r>
            <a:r>
              <a:rPr lang="de-DE" b="1" dirty="0"/>
              <a:t> -</a:t>
            </a:r>
            <a:r>
              <a:rPr lang="de-DE" dirty="0"/>
              <a:t> Evangelische Kirche </a:t>
            </a:r>
            <a:r>
              <a:rPr lang="de-DE" b="1" dirty="0"/>
              <a:t>-</a:t>
            </a:r>
            <a:r>
              <a:rPr lang="de-DE" dirty="0"/>
              <a:t> Frauenhaus im Kreis Ahrweiler </a:t>
            </a:r>
            <a:r>
              <a:rPr lang="de-DE" b="1" dirty="0"/>
              <a:t>-</a:t>
            </a:r>
            <a:r>
              <a:rPr lang="de-DE" dirty="0"/>
              <a:t> Frauennotruf Koblenz -Frauenpastoral </a:t>
            </a:r>
            <a:r>
              <a:rPr lang="de-DE" b="1" dirty="0"/>
              <a:t>-</a:t>
            </a:r>
            <a:r>
              <a:rPr lang="de-DE" dirty="0"/>
              <a:t> Interventionsstelle </a:t>
            </a:r>
            <a:r>
              <a:rPr lang="de-DE" b="1" dirty="0"/>
              <a:t>-</a:t>
            </a:r>
            <a:r>
              <a:rPr lang="de-DE" dirty="0"/>
              <a:t> Jugendhilfestation </a:t>
            </a:r>
            <a:r>
              <a:rPr lang="de-DE" dirty="0" err="1"/>
              <a:t>Adenau</a:t>
            </a:r>
            <a:r>
              <a:rPr lang="de-DE" dirty="0"/>
              <a:t> </a:t>
            </a:r>
            <a:r>
              <a:rPr lang="de-DE" b="1" dirty="0"/>
              <a:t>-</a:t>
            </a:r>
            <a:r>
              <a:rPr lang="de-DE" dirty="0"/>
              <a:t>Jugendpflege/Gleichstellungsstelle, Verbandsgemeinde Brohltal </a:t>
            </a:r>
            <a:r>
              <a:rPr lang="de-DE" b="1" dirty="0"/>
              <a:t>-</a:t>
            </a:r>
            <a:r>
              <a:rPr lang="de-DE" dirty="0"/>
              <a:t> Katholische Frauengemeinschaft Deutschlands (KFD) </a:t>
            </a:r>
            <a:r>
              <a:rPr lang="de-DE" b="1" dirty="0"/>
              <a:t>-</a:t>
            </a:r>
            <a:r>
              <a:rPr lang="de-DE" dirty="0"/>
              <a:t> Kreisverwaltung Ahrweiler: Jugendamt, Sozialamt, Gesundheitsamt, Gleichstellungsstelle </a:t>
            </a:r>
            <a:r>
              <a:rPr lang="de-DE" b="1" dirty="0"/>
              <a:t>-</a:t>
            </a:r>
            <a:r>
              <a:rPr lang="de-DE" dirty="0"/>
              <a:t> Kriminalinspektion Mayen </a:t>
            </a:r>
            <a:r>
              <a:rPr lang="de-DE" b="1" dirty="0"/>
              <a:t>-</a:t>
            </a:r>
            <a:r>
              <a:rPr lang="de-DE" dirty="0"/>
              <a:t> Lebensberatung Ahrweiler </a:t>
            </a:r>
            <a:r>
              <a:rPr lang="de-DE" b="1" dirty="0"/>
              <a:t>-</a:t>
            </a:r>
            <a:r>
              <a:rPr lang="de-DE" dirty="0"/>
              <a:t> Marienhaus Klinikum im Kreis Ahrweiler </a:t>
            </a:r>
            <a:r>
              <a:rPr lang="de-DE" b="1" dirty="0"/>
              <a:t>-</a:t>
            </a:r>
            <a:r>
              <a:rPr lang="de-DE" dirty="0"/>
              <a:t> Notfallseelsorge </a:t>
            </a:r>
            <a:r>
              <a:rPr lang="de-DE" b="1" dirty="0"/>
              <a:t>-</a:t>
            </a:r>
            <a:r>
              <a:rPr lang="de-DE" dirty="0"/>
              <a:t> Ökumenische Flüchtlingshilfe Rhein-Ahr e. V. </a:t>
            </a:r>
            <a:r>
              <a:rPr lang="de-DE" b="1" dirty="0"/>
              <a:t>-</a:t>
            </a:r>
            <a:r>
              <a:rPr lang="de-DE" dirty="0"/>
              <a:t> Politikerinnen des Arbeitskreises "Keine Gewalt gegen Frauen" </a:t>
            </a:r>
            <a:r>
              <a:rPr lang="de-DE" b="1" dirty="0"/>
              <a:t>-</a:t>
            </a:r>
            <a:r>
              <a:rPr lang="de-DE" dirty="0"/>
              <a:t> Polizeiinspektionen </a:t>
            </a:r>
            <a:r>
              <a:rPr lang="de-DE" dirty="0" err="1"/>
              <a:t>Adenau</a:t>
            </a:r>
            <a:r>
              <a:rPr lang="de-DE" dirty="0"/>
              <a:t>, Ahrweiler, Remagen Polizeipräsidium Koblenz </a:t>
            </a:r>
            <a:r>
              <a:rPr lang="de-DE" b="1" dirty="0"/>
              <a:t>-</a:t>
            </a:r>
            <a:r>
              <a:rPr lang="de-DE" dirty="0"/>
              <a:t>  Rechtsanwältinnen </a:t>
            </a:r>
            <a:r>
              <a:rPr lang="de-DE" b="1" dirty="0"/>
              <a:t>-</a:t>
            </a:r>
            <a:r>
              <a:rPr lang="de-DE" dirty="0"/>
              <a:t> Schwangerschaftsberatungsstelle donum vitae </a:t>
            </a:r>
            <a:r>
              <a:rPr lang="de-DE" b="1" dirty="0"/>
              <a:t>-</a:t>
            </a:r>
            <a:r>
              <a:rPr lang="de-DE" dirty="0"/>
              <a:t> SOLWODI Koblenz </a:t>
            </a:r>
            <a:r>
              <a:rPr lang="de-DE" b="1" dirty="0"/>
              <a:t>-</a:t>
            </a:r>
            <a:r>
              <a:rPr lang="de-DE" dirty="0"/>
              <a:t> Staatsanwaltschaft Koblenz</a:t>
            </a:r>
            <a:r>
              <a:rPr lang="de-DE" b="1" dirty="0"/>
              <a:t> -</a:t>
            </a:r>
            <a:r>
              <a:rPr lang="de-DE" dirty="0"/>
              <a:t> Telefonseelsorge </a:t>
            </a:r>
            <a:r>
              <a:rPr lang="de-DE" b="1" dirty="0"/>
              <a:t>-</a:t>
            </a:r>
            <a:r>
              <a:rPr lang="de-DE" dirty="0"/>
              <a:t> </a:t>
            </a:r>
            <a:r>
              <a:rPr lang="de-DE" dirty="0" err="1"/>
              <a:t>Traumahilfezentrum</a:t>
            </a:r>
            <a:r>
              <a:rPr lang="de-DE" dirty="0"/>
              <a:t> </a:t>
            </a:r>
            <a:r>
              <a:rPr lang="de-DE" b="1" dirty="0"/>
              <a:t>-</a:t>
            </a:r>
            <a:r>
              <a:rPr lang="de-DE" dirty="0"/>
              <a:t> Verein Bewährungshilfe Koblenz e. V., TAE "Contra Häusliche Gewalt" </a:t>
            </a:r>
            <a:r>
              <a:rPr lang="de-DE" b="1" dirty="0"/>
              <a:t>-</a:t>
            </a:r>
            <a:r>
              <a:rPr lang="de-DE" dirty="0"/>
              <a:t> WEISSER RING</a:t>
            </a:r>
          </a:p>
          <a:p>
            <a:pPr marL="0" indent="0">
              <a:buNone/>
            </a:pPr>
            <a:r>
              <a:rPr lang="de-DE" sz="2000" b="1" u="sng" dirty="0"/>
              <a:t>Koordinatorin</a:t>
            </a:r>
            <a:r>
              <a:rPr lang="de-DE" sz="2000" b="1" dirty="0"/>
              <a:t>: Gleichstellungsbeauftragte Kreis Ahrweiler, Rita Gilles</a:t>
            </a:r>
            <a:endParaRPr lang="de-DE" sz="2000" dirty="0"/>
          </a:p>
          <a:p>
            <a:endParaRPr lang="de-DE" dirty="0"/>
          </a:p>
        </p:txBody>
      </p:sp>
      <p:sp>
        <p:nvSpPr>
          <p:cNvPr id="3" name="Datumsplatzhalter 2">
            <a:extLst>
              <a:ext uri="{FF2B5EF4-FFF2-40B4-BE49-F238E27FC236}">
                <a16:creationId xmlns:a16="http://schemas.microsoft.com/office/drawing/2014/main" id="{35700D22-336C-4476-8C59-C3D2F5224A25}"/>
              </a:ext>
            </a:extLst>
          </p:cNvPr>
          <p:cNvSpPr>
            <a:spLocks noGrp="1"/>
          </p:cNvSpPr>
          <p:nvPr>
            <p:ph type="dt" sz="half" idx="10"/>
          </p:nvPr>
        </p:nvSpPr>
        <p:spPr/>
        <p:txBody>
          <a:bodyPr/>
          <a:lstStyle/>
          <a:p>
            <a:r>
              <a:rPr lang="de-DE"/>
              <a:t>10.10.2025</a:t>
            </a:r>
          </a:p>
        </p:txBody>
      </p:sp>
      <p:sp>
        <p:nvSpPr>
          <p:cNvPr id="5" name="Titel 4">
            <a:extLst>
              <a:ext uri="{FF2B5EF4-FFF2-40B4-BE49-F238E27FC236}">
                <a16:creationId xmlns:a16="http://schemas.microsoft.com/office/drawing/2014/main" id="{334FB20F-3B8D-4057-B5AF-C431389BF666}"/>
              </a:ext>
            </a:extLst>
          </p:cNvPr>
          <p:cNvSpPr>
            <a:spLocks noGrp="1"/>
          </p:cNvSpPr>
          <p:nvPr>
            <p:ph type="title"/>
          </p:nvPr>
        </p:nvSpPr>
        <p:spPr>
          <a:xfrm>
            <a:off x="674559" y="532251"/>
            <a:ext cx="8293100" cy="697321"/>
          </a:xfrm>
        </p:spPr>
        <p:txBody>
          <a:bodyPr/>
          <a:lstStyle/>
          <a:p>
            <a:r>
              <a:rPr lang="de-DE" dirty="0"/>
              <a:t>Mitglieder RRT Ahrweiler</a:t>
            </a:r>
          </a:p>
        </p:txBody>
      </p:sp>
    </p:spTree>
    <p:extLst>
      <p:ext uri="{BB962C8B-B14F-4D97-AF65-F5344CB8AC3E}">
        <p14:creationId xmlns:p14="http://schemas.microsoft.com/office/powerpoint/2010/main" val="23071760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3796732D-CA3F-4D61-B833-E5416EB43F7F}"/>
              </a:ext>
            </a:extLst>
          </p:cNvPr>
          <p:cNvSpPr>
            <a:spLocks noGrp="1"/>
          </p:cNvSpPr>
          <p:nvPr>
            <p:ph idx="1"/>
          </p:nvPr>
        </p:nvSpPr>
        <p:spPr/>
        <p:txBody>
          <a:bodyPr/>
          <a:lstStyle/>
          <a:p>
            <a:pPr marL="0" indent="0">
              <a:lnSpc>
                <a:spcPct val="100000"/>
              </a:lnSpc>
              <a:buNone/>
            </a:pPr>
            <a:r>
              <a:rPr lang="de-DE" dirty="0"/>
              <a:t>Alle Handlungen </a:t>
            </a:r>
            <a:r>
              <a:rPr lang="de-DE" b="1" dirty="0"/>
              <a:t>körperlicher, sexualisierter, psychischer </a:t>
            </a:r>
            <a:r>
              <a:rPr lang="de-DE" dirty="0"/>
              <a:t>oder </a:t>
            </a:r>
            <a:r>
              <a:rPr lang="de-DE" b="1" dirty="0"/>
              <a:t>wirtschaftlicher</a:t>
            </a:r>
            <a:r>
              <a:rPr lang="de-DE" dirty="0"/>
              <a:t> Gewalt, die innerhalb der Familie oder des Haushalts oder zwischen früheren und derzeitigen Partnerinnen beziehungsweise Partnern vorkommen, unabhängig davon, ob der Täter respektive die Täterin denselben Wohnsitz wie das Opfer hat oder hatte.</a:t>
            </a:r>
          </a:p>
          <a:p>
            <a:pPr marL="0" indent="0">
              <a:buNone/>
            </a:pPr>
            <a:endParaRPr lang="de-DE" dirty="0"/>
          </a:p>
        </p:txBody>
      </p:sp>
      <p:sp>
        <p:nvSpPr>
          <p:cNvPr id="3" name="Datumsplatzhalter 2">
            <a:extLst>
              <a:ext uri="{FF2B5EF4-FFF2-40B4-BE49-F238E27FC236}">
                <a16:creationId xmlns:a16="http://schemas.microsoft.com/office/drawing/2014/main" id="{3834352B-623B-43C2-8629-0F288CD0B893}"/>
              </a:ext>
            </a:extLst>
          </p:cNvPr>
          <p:cNvSpPr>
            <a:spLocks noGrp="1"/>
          </p:cNvSpPr>
          <p:nvPr>
            <p:ph type="dt" sz="half" idx="10"/>
          </p:nvPr>
        </p:nvSpPr>
        <p:spPr/>
        <p:txBody>
          <a:bodyPr/>
          <a:lstStyle/>
          <a:p>
            <a:r>
              <a:rPr lang="de-DE"/>
              <a:t>10.10.2025</a:t>
            </a:r>
          </a:p>
        </p:txBody>
      </p:sp>
      <p:sp>
        <p:nvSpPr>
          <p:cNvPr id="5" name="Titel 4">
            <a:extLst>
              <a:ext uri="{FF2B5EF4-FFF2-40B4-BE49-F238E27FC236}">
                <a16:creationId xmlns:a16="http://schemas.microsoft.com/office/drawing/2014/main" id="{4D56F2C3-87FC-4CD0-8E34-A5D9B10C4A49}"/>
              </a:ext>
            </a:extLst>
          </p:cNvPr>
          <p:cNvSpPr>
            <a:spLocks noGrp="1"/>
          </p:cNvSpPr>
          <p:nvPr>
            <p:ph type="title"/>
          </p:nvPr>
        </p:nvSpPr>
        <p:spPr/>
        <p:txBody>
          <a:bodyPr/>
          <a:lstStyle/>
          <a:p>
            <a:r>
              <a:rPr lang="de-DE" dirty="0"/>
              <a:t>Was ist häusliche Gewalt?</a:t>
            </a:r>
          </a:p>
        </p:txBody>
      </p:sp>
    </p:spTree>
    <p:extLst>
      <p:ext uri="{BB962C8B-B14F-4D97-AF65-F5344CB8AC3E}">
        <p14:creationId xmlns:p14="http://schemas.microsoft.com/office/powerpoint/2010/main" val="24425456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16B21939-42AB-4AAC-95D5-4017EA300BFA}"/>
              </a:ext>
            </a:extLst>
          </p:cNvPr>
          <p:cNvSpPr>
            <a:spLocks noGrp="1"/>
          </p:cNvSpPr>
          <p:nvPr>
            <p:ph idx="1"/>
          </p:nvPr>
        </p:nvSpPr>
        <p:spPr>
          <a:xfrm>
            <a:off x="838200" y="1651598"/>
            <a:ext cx="10515600" cy="4887314"/>
          </a:xfrm>
        </p:spPr>
        <p:txBody>
          <a:bodyPr>
            <a:normAutofit/>
          </a:bodyPr>
          <a:lstStyle/>
          <a:p>
            <a:r>
              <a:rPr lang="de-DE" b="1" dirty="0"/>
              <a:t>Körperliche Gewalt: </a:t>
            </a:r>
            <a:r>
              <a:rPr lang="de-DE" dirty="0"/>
              <a:t>umfasst z.B. stoßen, schlagen, treten, würgen, festhalten, fesseln, Verbrennungen zufügen, mit Waffen verletzen, Essensentzug</a:t>
            </a:r>
          </a:p>
          <a:p>
            <a:pPr lvl="1"/>
            <a:r>
              <a:rPr lang="de-DE" dirty="0"/>
              <a:t>Tätliche Angriffe bis hin zu Tötungsdelikten.</a:t>
            </a:r>
          </a:p>
          <a:p>
            <a:pPr lvl="1"/>
            <a:r>
              <a:rPr lang="de-DE" dirty="0"/>
              <a:t>Tritt meist in Kombination mit anderen Gewaltformen auf.</a:t>
            </a:r>
          </a:p>
          <a:p>
            <a:r>
              <a:rPr lang="de-DE" b="1" dirty="0"/>
              <a:t>Sexualisierte Gewalt: </a:t>
            </a:r>
            <a:r>
              <a:rPr lang="de-DE" dirty="0"/>
              <a:t>sexuelle Handlungen, die dem Opfer aufgedrängt oder aufgezwungen werden</a:t>
            </a:r>
          </a:p>
          <a:p>
            <a:r>
              <a:rPr lang="de-DE" b="1" dirty="0"/>
              <a:t>Wirtschaftliche Gewalt: </a:t>
            </a:r>
            <a:r>
              <a:rPr lang="de-DE" dirty="0"/>
              <a:t>Geld verweigern oder abnehmen, Kontozugang verweigern, Zwang zur Mitunterzeichnung von Kreditverträgen, Arbeitsaufnahme verbieten.</a:t>
            </a:r>
          </a:p>
          <a:p>
            <a:r>
              <a:rPr lang="de-DE" b="1" dirty="0"/>
              <a:t>Digitale Gewalt</a:t>
            </a:r>
            <a:endParaRPr lang="de-DE" dirty="0"/>
          </a:p>
        </p:txBody>
      </p:sp>
      <p:sp>
        <p:nvSpPr>
          <p:cNvPr id="3" name="Datumsplatzhalter 2">
            <a:extLst>
              <a:ext uri="{FF2B5EF4-FFF2-40B4-BE49-F238E27FC236}">
                <a16:creationId xmlns:a16="http://schemas.microsoft.com/office/drawing/2014/main" id="{E7C7F107-B2FD-493E-8871-E3871324991F}"/>
              </a:ext>
            </a:extLst>
          </p:cNvPr>
          <p:cNvSpPr>
            <a:spLocks noGrp="1"/>
          </p:cNvSpPr>
          <p:nvPr>
            <p:ph type="dt" sz="half" idx="10"/>
          </p:nvPr>
        </p:nvSpPr>
        <p:spPr/>
        <p:txBody>
          <a:bodyPr/>
          <a:lstStyle/>
          <a:p>
            <a:r>
              <a:rPr lang="de-DE"/>
              <a:t>10.10.2025</a:t>
            </a:r>
          </a:p>
        </p:txBody>
      </p:sp>
      <p:sp>
        <p:nvSpPr>
          <p:cNvPr id="5" name="Titel 4">
            <a:extLst>
              <a:ext uri="{FF2B5EF4-FFF2-40B4-BE49-F238E27FC236}">
                <a16:creationId xmlns:a16="http://schemas.microsoft.com/office/drawing/2014/main" id="{58BA718C-C67B-4A5B-B773-6219D4FE6323}"/>
              </a:ext>
            </a:extLst>
          </p:cNvPr>
          <p:cNvSpPr>
            <a:spLocks noGrp="1"/>
          </p:cNvSpPr>
          <p:nvPr>
            <p:ph type="title"/>
          </p:nvPr>
        </p:nvSpPr>
        <p:spPr/>
        <p:txBody>
          <a:bodyPr/>
          <a:lstStyle/>
          <a:p>
            <a:r>
              <a:rPr lang="de-DE" dirty="0"/>
              <a:t>Gewaltformen</a:t>
            </a:r>
          </a:p>
        </p:txBody>
      </p:sp>
    </p:spTree>
    <p:extLst>
      <p:ext uri="{BB962C8B-B14F-4D97-AF65-F5344CB8AC3E}">
        <p14:creationId xmlns:p14="http://schemas.microsoft.com/office/powerpoint/2010/main" val="37913729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05289304-92D3-43D2-A2CF-FFF94A37B858}"/>
              </a:ext>
            </a:extLst>
          </p:cNvPr>
          <p:cNvSpPr>
            <a:spLocks noGrp="1"/>
          </p:cNvSpPr>
          <p:nvPr>
            <p:ph idx="1"/>
          </p:nvPr>
        </p:nvSpPr>
        <p:spPr>
          <a:xfrm>
            <a:off x="838200" y="1825625"/>
            <a:ext cx="10515600" cy="4351338"/>
          </a:xfrm>
        </p:spPr>
        <p:txBody>
          <a:bodyPr/>
          <a:lstStyle/>
          <a:p>
            <a:r>
              <a:rPr lang="de-DE" b="1" dirty="0"/>
              <a:t>Psychische Gewalt: </a:t>
            </a:r>
            <a:r>
              <a:rPr lang="de-DE" dirty="0"/>
              <a:t>umfasst z.B. schwere Drohung, Nötigung, Freiheitsberaubung, Stalking, Missachtung, Beleidigung, Demütigung, als dumm oder verrückt erklären, das Benutzen der Kinder als Druckmittel, Erzeugen von Schuldgefühlen, Einschüchterung oder Beschimpfung, wie Bevormundung, Verbot oder strenge Kontrolle von Familien- und  Außenkontakten, Verbot des Erlernens der Landessprache.</a:t>
            </a:r>
          </a:p>
          <a:p>
            <a:pPr lvl="1"/>
            <a:r>
              <a:rPr lang="de-DE" dirty="0"/>
              <a:t>Die fortgesetzte Ausübung hat Auswirkungen auf das Selbstwertgefühl und die Gesundheit der Betroffenen.</a:t>
            </a:r>
          </a:p>
          <a:p>
            <a:pPr lvl="1"/>
            <a:r>
              <a:rPr lang="de-DE" dirty="0"/>
              <a:t>Schwer nachweisbar.</a:t>
            </a:r>
          </a:p>
          <a:p>
            <a:endParaRPr lang="de-DE" dirty="0"/>
          </a:p>
        </p:txBody>
      </p:sp>
      <p:sp>
        <p:nvSpPr>
          <p:cNvPr id="3" name="Datumsplatzhalter 2">
            <a:extLst>
              <a:ext uri="{FF2B5EF4-FFF2-40B4-BE49-F238E27FC236}">
                <a16:creationId xmlns:a16="http://schemas.microsoft.com/office/drawing/2014/main" id="{62D212AD-0FED-4D4E-962C-CC7231B18CAB}"/>
              </a:ext>
            </a:extLst>
          </p:cNvPr>
          <p:cNvSpPr>
            <a:spLocks noGrp="1"/>
          </p:cNvSpPr>
          <p:nvPr>
            <p:ph type="dt" sz="half" idx="10"/>
          </p:nvPr>
        </p:nvSpPr>
        <p:spPr/>
        <p:txBody>
          <a:bodyPr/>
          <a:lstStyle/>
          <a:p>
            <a:r>
              <a:rPr lang="de-DE"/>
              <a:t>10.10.2025</a:t>
            </a:r>
          </a:p>
        </p:txBody>
      </p:sp>
      <p:sp>
        <p:nvSpPr>
          <p:cNvPr id="5" name="Titel 4">
            <a:extLst>
              <a:ext uri="{FF2B5EF4-FFF2-40B4-BE49-F238E27FC236}">
                <a16:creationId xmlns:a16="http://schemas.microsoft.com/office/drawing/2014/main" id="{CA9A3DE2-9D55-4524-B2BA-24071644DA47}"/>
              </a:ext>
            </a:extLst>
          </p:cNvPr>
          <p:cNvSpPr>
            <a:spLocks noGrp="1"/>
          </p:cNvSpPr>
          <p:nvPr>
            <p:ph type="title"/>
          </p:nvPr>
        </p:nvSpPr>
        <p:spPr/>
        <p:txBody>
          <a:bodyPr/>
          <a:lstStyle/>
          <a:p>
            <a:r>
              <a:rPr lang="de-DE" dirty="0"/>
              <a:t>Gewaltformen</a:t>
            </a:r>
          </a:p>
        </p:txBody>
      </p:sp>
    </p:spTree>
    <p:extLst>
      <p:ext uri="{BB962C8B-B14F-4D97-AF65-F5344CB8AC3E}">
        <p14:creationId xmlns:p14="http://schemas.microsoft.com/office/powerpoint/2010/main" val="26905808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A638A10F-1B93-4401-951B-284DE4D56724}"/>
              </a:ext>
            </a:extLst>
          </p:cNvPr>
          <p:cNvSpPr>
            <a:spLocks noGrp="1"/>
          </p:cNvSpPr>
          <p:nvPr>
            <p:ph type="dt" sz="half" idx="10"/>
          </p:nvPr>
        </p:nvSpPr>
        <p:spPr/>
        <p:txBody>
          <a:bodyPr/>
          <a:lstStyle/>
          <a:p>
            <a:r>
              <a:rPr lang="de-DE"/>
              <a:t>10.10.2025</a:t>
            </a:r>
          </a:p>
        </p:txBody>
      </p:sp>
      <p:sp>
        <p:nvSpPr>
          <p:cNvPr id="4" name="Titel 3">
            <a:extLst>
              <a:ext uri="{FF2B5EF4-FFF2-40B4-BE49-F238E27FC236}">
                <a16:creationId xmlns:a16="http://schemas.microsoft.com/office/drawing/2014/main" id="{23A67DD5-5885-4648-923D-2BA3B4D67A76}"/>
              </a:ext>
            </a:extLst>
          </p:cNvPr>
          <p:cNvSpPr>
            <a:spLocks noGrp="1"/>
          </p:cNvSpPr>
          <p:nvPr>
            <p:ph type="title"/>
          </p:nvPr>
        </p:nvSpPr>
        <p:spPr/>
        <p:txBody>
          <a:bodyPr/>
          <a:lstStyle/>
          <a:p>
            <a:r>
              <a:rPr lang="de-DE" dirty="0"/>
              <a:t>Fallzahlen</a:t>
            </a:r>
          </a:p>
        </p:txBody>
      </p:sp>
      <p:sp>
        <p:nvSpPr>
          <p:cNvPr id="5" name="Rechteck 4">
            <a:extLst>
              <a:ext uri="{FF2B5EF4-FFF2-40B4-BE49-F238E27FC236}">
                <a16:creationId xmlns:a16="http://schemas.microsoft.com/office/drawing/2014/main" id="{DDA30DEF-6AA7-4393-926D-B6EC1007B52B}"/>
              </a:ext>
            </a:extLst>
          </p:cNvPr>
          <p:cNvSpPr/>
          <p:nvPr/>
        </p:nvSpPr>
        <p:spPr>
          <a:xfrm>
            <a:off x="520700" y="1870104"/>
            <a:ext cx="10833100" cy="4154984"/>
          </a:xfrm>
          <a:prstGeom prst="rect">
            <a:avLst/>
          </a:prstGeom>
        </p:spPr>
        <p:txBody>
          <a:bodyPr wrap="square">
            <a:spAutoFit/>
          </a:bodyPr>
          <a:lstStyle/>
          <a:p>
            <a:r>
              <a:rPr lang="de-DE" sz="2400" dirty="0">
                <a:solidFill>
                  <a:srgbClr val="FF0000"/>
                </a:solidFill>
                <a:latin typeface="Arial" panose="020B0604020202020204" pitchFamily="34" charset="0"/>
                <a:cs typeface="Arial" panose="020B0604020202020204" pitchFamily="34" charset="0"/>
              </a:rPr>
              <a:t>Der gefährlichste Ort für Frauen in Deutschland ist hier eigenes Zuhause.</a:t>
            </a:r>
          </a:p>
          <a:p>
            <a:pPr marL="342900" lvl="0" indent="-342900">
              <a:spcAft>
                <a:spcPts val="0"/>
              </a:spcAft>
              <a:buFont typeface="Symbol" panose="05050102010706020507" pitchFamily="18" charset="2"/>
              <a:buChar char=""/>
            </a:pPr>
            <a:endParaRPr lang="de-DE" sz="2400" dirty="0">
              <a:solidFill>
                <a:srgbClr val="000000"/>
              </a:solidFill>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0"/>
              </a:spcAft>
              <a:buFont typeface="Symbol" panose="05050102010706020507" pitchFamily="18" charset="2"/>
              <a:buChar char=""/>
            </a:pPr>
            <a:endParaRPr lang="de-DE" sz="2400" dirty="0">
              <a:solidFill>
                <a:srgbClr val="000000"/>
              </a:solidFill>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0"/>
              </a:spcAft>
              <a:buFont typeface="Symbol" panose="05050102010706020507" pitchFamily="18" charset="2"/>
              <a:buChar char=""/>
            </a:pPr>
            <a:r>
              <a:rPr lang="de-DE" sz="2400" dirty="0">
                <a:solidFill>
                  <a:srgbClr val="000000"/>
                </a:solidFill>
                <a:latin typeface="Arial" panose="020B0604020202020204" pitchFamily="34" charset="0"/>
                <a:ea typeface="Calibri" panose="020F0502020204030204" pitchFamily="34" charset="0"/>
                <a:cs typeface="Arial" panose="020B0604020202020204" pitchFamily="34" charset="0"/>
              </a:rPr>
              <a:t>Statistisch gesehen erleben jede Stunde 20 Frauen und Mädchen in Deutschland Häusliche Gewalt.</a:t>
            </a:r>
          </a:p>
          <a:p>
            <a:pPr marL="457200">
              <a:spcAft>
                <a:spcPts val="0"/>
              </a:spcAft>
            </a:pPr>
            <a:r>
              <a:rPr lang="de-DE" sz="2400" dirty="0">
                <a:solidFill>
                  <a:srgbClr val="000000"/>
                </a:solidFill>
                <a:latin typeface="Arial" panose="020B0604020202020204" pitchFamily="34" charset="0"/>
                <a:ea typeface="Calibri" panose="020F0502020204030204" pitchFamily="34" charset="0"/>
                <a:cs typeface="Arial" panose="020B0604020202020204" pitchFamily="34" charset="0"/>
              </a:rPr>
              <a:t> </a:t>
            </a:r>
          </a:p>
          <a:p>
            <a:pPr marL="342900" lvl="0" indent="-342900">
              <a:spcAft>
                <a:spcPts val="0"/>
              </a:spcAft>
              <a:buFont typeface="Symbol" panose="05050102010706020507" pitchFamily="18" charset="2"/>
              <a:buChar char=""/>
            </a:pPr>
            <a:r>
              <a:rPr lang="de-DE" sz="2400" dirty="0">
                <a:solidFill>
                  <a:srgbClr val="000000"/>
                </a:solidFill>
                <a:latin typeface="Arial" panose="020B0604020202020204" pitchFamily="34" charset="0"/>
                <a:ea typeface="Calibri" panose="020F0502020204030204" pitchFamily="34" charset="0"/>
                <a:cs typeface="Arial" panose="020B0604020202020204" pitchFamily="34" charset="0"/>
              </a:rPr>
              <a:t>Jeden Tag werden 140 Frauen und Mädchen Opfer einer Sexualstraftat.</a:t>
            </a:r>
          </a:p>
          <a:p>
            <a:pPr lvl="0">
              <a:spcAft>
                <a:spcPts val="0"/>
              </a:spcAft>
            </a:pPr>
            <a:r>
              <a:rPr lang="de-DE" sz="2400" dirty="0">
                <a:solidFill>
                  <a:srgbClr val="000000"/>
                </a:solidFill>
                <a:latin typeface="Arial" panose="020B0604020202020204" pitchFamily="34" charset="0"/>
                <a:ea typeface="Calibri" panose="020F0502020204030204" pitchFamily="34" charset="0"/>
                <a:cs typeface="Arial" panose="020B0604020202020204" pitchFamily="34" charset="0"/>
              </a:rPr>
              <a:t> </a:t>
            </a:r>
          </a:p>
          <a:p>
            <a:pPr marL="342900" lvl="0" indent="-342900">
              <a:spcAft>
                <a:spcPts val="0"/>
              </a:spcAft>
              <a:buFont typeface="Symbol" panose="05050102010706020507" pitchFamily="18" charset="2"/>
              <a:buChar char=""/>
            </a:pPr>
            <a:r>
              <a:rPr lang="de-DE" sz="2400" dirty="0">
                <a:solidFill>
                  <a:srgbClr val="000000"/>
                </a:solidFill>
                <a:latin typeface="Arial" panose="020B0604020202020204" pitchFamily="34" charset="0"/>
                <a:ea typeface="Calibri" panose="020F0502020204030204" pitchFamily="34" charset="0"/>
                <a:cs typeface="Arial" panose="020B0604020202020204" pitchFamily="34" charset="0"/>
              </a:rPr>
              <a:t>F</a:t>
            </a:r>
            <a:r>
              <a:rPr lang="de-DE" sz="2400" dirty="0">
                <a:latin typeface="Arial" panose="020B0604020202020204" pitchFamily="34" charset="0"/>
                <a:ea typeface="Calibri" panose="020F0502020204030204" pitchFamily="34" charset="0"/>
                <a:cs typeface="Arial" panose="020B0604020202020204" pitchFamily="34" charset="0"/>
              </a:rPr>
              <a:t>ast jeden Tag versucht ein (Ex-) Partner seine Frau zu töten.</a:t>
            </a:r>
          </a:p>
          <a:p>
            <a:pPr marL="342900" lvl="0" indent="-342900">
              <a:spcAft>
                <a:spcPts val="0"/>
              </a:spcAft>
              <a:buFont typeface="Symbol" panose="05050102010706020507" pitchFamily="18" charset="2"/>
              <a:buChar char=""/>
            </a:pPr>
            <a:endParaRPr lang="de-DE" sz="2400" dirty="0">
              <a:latin typeface="Arial" panose="020B0604020202020204" pitchFamily="34" charset="0"/>
              <a:cs typeface="Arial" panose="020B0604020202020204" pitchFamily="34" charset="0"/>
            </a:endParaRPr>
          </a:p>
          <a:p>
            <a:pPr marL="342900" lvl="0" indent="-342900">
              <a:spcAft>
                <a:spcPts val="0"/>
              </a:spcAft>
              <a:buFont typeface="Symbol" panose="05050102010706020507" pitchFamily="18" charset="2"/>
              <a:buChar char=""/>
            </a:pPr>
            <a:endParaRPr lang="de-DE"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779622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normAutofit lnSpcReduction="10000"/>
          </a:bodyPr>
          <a:lstStyle/>
          <a:p>
            <a:pPr marL="0" indent="0" algn="ctr">
              <a:buNone/>
            </a:pPr>
            <a:r>
              <a:rPr lang="de-DE" sz="2800" b="1" dirty="0"/>
              <a:t>Bundeslagebild Häusliche Gewalt</a:t>
            </a:r>
          </a:p>
          <a:p>
            <a:pPr marL="0" indent="0">
              <a:buNone/>
            </a:pPr>
            <a:r>
              <a:rPr lang="de-DE" dirty="0"/>
              <a:t>umfasst die Bereiche Partnerschaftsgewalt und innerfamiliäre Gewalt</a:t>
            </a:r>
          </a:p>
          <a:p>
            <a:r>
              <a:rPr lang="de-DE" dirty="0"/>
              <a:t>256.276 Fälle insgesamt (Anstieg um 17,5% seit 2019), davon</a:t>
            </a:r>
          </a:p>
          <a:p>
            <a:r>
              <a:rPr lang="de-DE" dirty="0"/>
              <a:t>167.865 Fälle Partnerschaftsgewalt</a:t>
            </a:r>
          </a:p>
          <a:p>
            <a:pPr lvl="1"/>
            <a:r>
              <a:rPr lang="de-DE" dirty="0"/>
              <a:t>davon waren 79,2% der Opfer weiblich</a:t>
            </a:r>
          </a:p>
          <a:p>
            <a:pPr lvl="1"/>
            <a:r>
              <a:rPr lang="de-DE" dirty="0"/>
              <a:t>155 Frauen und 24 Männer wurden von ihren (Ex-) Partner*innen getötet (weitere 176 weibliche Opfer von versuchtem Mord oder Totschlag)</a:t>
            </a:r>
          </a:p>
          <a:p>
            <a:pPr lvl="0"/>
            <a:r>
              <a:rPr lang="de-DE" dirty="0">
                <a:solidFill>
                  <a:prstClr val="black"/>
                </a:solidFill>
              </a:rPr>
              <a:t>Lagebild 2024 (unveröffentlicht): Anstieg auf rund 266.000 Fälle</a:t>
            </a:r>
          </a:p>
          <a:p>
            <a:pPr marL="0" indent="0">
              <a:buNone/>
            </a:pPr>
            <a:r>
              <a:rPr lang="de-DE" dirty="0"/>
              <a:t>Die Zahlen beleuchten nur das sog. Hellfeld. Die meisten Taten kommen nie zur Anzeige (Dunkelfeld).</a:t>
            </a:r>
          </a:p>
          <a:p>
            <a:pPr marL="0" indent="0">
              <a:buNone/>
            </a:pPr>
            <a:endParaRPr lang="de-DE" dirty="0"/>
          </a:p>
          <a:p>
            <a:endParaRPr lang="de-DE" dirty="0"/>
          </a:p>
          <a:p>
            <a:endParaRPr lang="de-DE" dirty="0"/>
          </a:p>
        </p:txBody>
      </p:sp>
      <p:sp>
        <p:nvSpPr>
          <p:cNvPr id="3" name="Datumsplatzhalter 2"/>
          <p:cNvSpPr>
            <a:spLocks noGrp="1"/>
          </p:cNvSpPr>
          <p:nvPr>
            <p:ph type="dt" sz="half" idx="10"/>
          </p:nvPr>
        </p:nvSpPr>
        <p:spPr/>
        <p:txBody>
          <a:bodyPr/>
          <a:lstStyle/>
          <a:p>
            <a:r>
              <a:rPr lang="de-DE"/>
              <a:t>10.10.2025</a:t>
            </a:r>
          </a:p>
        </p:txBody>
      </p:sp>
      <p:sp>
        <p:nvSpPr>
          <p:cNvPr id="5" name="Titel 4"/>
          <p:cNvSpPr>
            <a:spLocks noGrp="1"/>
          </p:cNvSpPr>
          <p:nvPr>
            <p:ph type="title"/>
          </p:nvPr>
        </p:nvSpPr>
        <p:spPr>
          <a:xfrm>
            <a:off x="838200" y="365126"/>
            <a:ext cx="8408831" cy="716700"/>
          </a:xfrm>
        </p:spPr>
        <p:txBody>
          <a:bodyPr>
            <a:normAutofit/>
          </a:bodyPr>
          <a:lstStyle/>
          <a:p>
            <a:r>
              <a:rPr lang="de-DE" dirty="0"/>
              <a:t>Polizeiliche Kriminalstatistik 2023</a:t>
            </a:r>
          </a:p>
        </p:txBody>
      </p:sp>
    </p:spTree>
    <p:extLst>
      <p:ext uri="{BB962C8B-B14F-4D97-AF65-F5344CB8AC3E}">
        <p14:creationId xmlns:p14="http://schemas.microsoft.com/office/powerpoint/2010/main" val="42307179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600BF5FA-2B53-432C-B222-D6E7E5926F72}"/>
              </a:ext>
            </a:extLst>
          </p:cNvPr>
          <p:cNvSpPr>
            <a:spLocks noGrp="1"/>
          </p:cNvSpPr>
          <p:nvPr>
            <p:ph idx="1"/>
          </p:nvPr>
        </p:nvSpPr>
        <p:spPr>
          <a:xfrm>
            <a:off x="-1" y="1833532"/>
            <a:ext cx="11353801" cy="4351338"/>
          </a:xfrm>
        </p:spPr>
        <p:txBody>
          <a:bodyPr/>
          <a:lstStyle/>
          <a:p>
            <a:pPr marL="0" indent="0" algn="ctr">
              <a:buNone/>
            </a:pPr>
            <a:r>
              <a:rPr lang="de-DE" sz="2800" b="1" dirty="0"/>
              <a:t>Delikte bei Partnerschaftsgewalt</a:t>
            </a:r>
          </a:p>
          <a:p>
            <a:endParaRPr lang="de-DE" dirty="0"/>
          </a:p>
          <a:p>
            <a:pPr marL="0" indent="0">
              <a:buNone/>
            </a:pPr>
            <a:r>
              <a:rPr lang="de-DE" dirty="0"/>
              <a:t>	59,1% 	vorsätzliche einfache Körperverletzung</a:t>
            </a:r>
          </a:p>
          <a:p>
            <a:pPr marL="0" indent="0">
              <a:buNone/>
            </a:pPr>
            <a:r>
              <a:rPr lang="de-DE" dirty="0"/>
              <a:t>	24,6% 	Bedrohung, Stalking, Nötigung</a:t>
            </a:r>
          </a:p>
          <a:p>
            <a:pPr marL="0" indent="0">
              <a:buNone/>
            </a:pPr>
            <a:r>
              <a:rPr lang="de-DE" dirty="0"/>
              <a:t>	11,4% 	gefährliche Körperverletzung</a:t>
            </a:r>
          </a:p>
          <a:p>
            <a:pPr marL="0" indent="0">
              <a:buNone/>
            </a:pPr>
            <a:r>
              <a:rPr lang="de-DE" dirty="0"/>
              <a:t>	2,7% 		Vergewaltigung, sex. Nötigung, sex. Übergriffe</a:t>
            </a:r>
          </a:p>
          <a:p>
            <a:pPr marL="0" indent="0">
              <a:buNone/>
            </a:pPr>
            <a:r>
              <a:rPr lang="de-DE" dirty="0"/>
              <a:t>	0,2% 		Mord und Totschlag</a:t>
            </a:r>
          </a:p>
          <a:p>
            <a:pPr marL="0" indent="0">
              <a:buNone/>
            </a:pPr>
            <a:r>
              <a:rPr lang="de-DE" dirty="0"/>
              <a:t>	2,1% 		andere Delikte</a:t>
            </a:r>
          </a:p>
        </p:txBody>
      </p:sp>
      <p:sp>
        <p:nvSpPr>
          <p:cNvPr id="3" name="Datumsplatzhalter 2">
            <a:extLst>
              <a:ext uri="{FF2B5EF4-FFF2-40B4-BE49-F238E27FC236}">
                <a16:creationId xmlns:a16="http://schemas.microsoft.com/office/drawing/2014/main" id="{93C70B02-D34C-4D1F-81F4-0C1E33FE722E}"/>
              </a:ext>
            </a:extLst>
          </p:cNvPr>
          <p:cNvSpPr>
            <a:spLocks noGrp="1"/>
          </p:cNvSpPr>
          <p:nvPr>
            <p:ph type="dt" sz="half" idx="10"/>
          </p:nvPr>
        </p:nvSpPr>
        <p:spPr/>
        <p:txBody>
          <a:bodyPr/>
          <a:lstStyle/>
          <a:p>
            <a:r>
              <a:rPr lang="de-DE"/>
              <a:t>10.10.2025</a:t>
            </a:r>
          </a:p>
        </p:txBody>
      </p:sp>
      <p:sp>
        <p:nvSpPr>
          <p:cNvPr id="5" name="Titel 4">
            <a:extLst>
              <a:ext uri="{FF2B5EF4-FFF2-40B4-BE49-F238E27FC236}">
                <a16:creationId xmlns:a16="http://schemas.microsoft.com/office/drawing/2014/main" id="{1C9ECEDA-19AD-4A47-AE7B-5A3266677678}"/>
              </a:ext>
            </a:extLst>
          </p:cNvPr>
          <p:cNvSpPr>
            <a:spLocks noGrp="1"/>
          </p:cNvSpPr>
          <p:nvPr>
            <p:ph type="title"/>
          </p:nvPr>
        </p:nvSpPr>
        <p:spPr/>
        <p:txBody>
          <a:bodyPr/>
          <a:lstStyle/>
          <a:p>
            <a:r>
              <a:rPr lang="de-DE" dirty="0"/>
              <a:t>Polizeiliche Kriminalstatistik 2023</a:t>
            </a:r>
          </a:p>
        </p:txBody>
      </p:sp>
    </p:spTree>
    <p:extLst>
      <p:ext uri="{BB962C8B-B14F-4D97-AF65-F5344CB8AC3E}">
        <p14:creationId xmlns:p14="http://schemas.microsoft.com/office/powerpoint/2010/main" val="5497733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Inhaltsplatzhalter 5">
            <a:extLst>
              <a:ext uri="{FF2B5EF4-FFF2-40B4-BE49-F238E27FC236}">
                <a16:creationId xmlns:a16="http://schemas.microsoft.com/office/drawing/2014/main" id="{B5616106-82B5-419A-AA9E-4CCEC31392D3}"/>
              </a:ext>
            </a:extLst>
          </p:cNvPr>
          <p:cNvGraphicFramePr>
            <a:graphicFrameLocks noGrp="1"/>
          </p:cNvGraphicFramePr>
          <p:nvPr>
            <p:ph idx="1"/>
            <p:extLst/>
          </p:nvPr>
        </p:nvGraphicFramePr>
        <p:xfrm>
          <a:off x="888274" y="1825625"/>
          <a:ext cx="10465526" cy="2966720"/>
        </p:xfrm>
        <a:graphic>
          <a:graphicData uri="http://schemas.openxmlformats.org/drawingml/2006/table">
            <a:tbl>
              <a:tblPr firstRow="1" bandRow="1">
                <a:tableStyleId>{5C22544A-7EE6-4342-B048-85BDC9FD1C3A}</a:tableStyleId>
              </a:tblPr>
              <a:tblGrid>
                <a:gridCol w="5207726">
                  <a:extLst>
                    <a:ext uri="{9D8B030D-6E8A-4147-A177-3AD203B41FA5}">
                      <a16:colId xmlns:a16="http://schemas.microsoft.com/office/drawing/2014/main" val="3963845603"/>
                    </a:ext>
                  </a:extLst>
                </a:gridCol>
                <a:gridCol w="5257800">
                  <a:extLst>
                    <a:ext uri="{9D8B030D-6E8A-4147-A177-3AD203B41FA5}">
                      <a16:colId xmlns:a16="http://schemas.microsoft.com/office/drawing/2014/main" val="24031379"/>
                    </a:ext>
                  </a:extLst>
                </a:gridCol>
              </a:tblGrid>
              <a:tr h="370840">
                <a:tc>
                  <a:txBody>
                    <a:bodyPr/>
                    <a:lstStyle/>
                    <a:p>
                      <a:r>
                        <a:rPr lang="de-DE" dirty="0"/>
                        <a:t>Häusliche Gewalt</a:t>
                      </a:r>
                    </a:p>
                  </a:txBody>
                  <a:tcPr/>
                </a:tc>
                <a:tc>
                  <a:txBody>
                    <a:bodyPr/>
                    <a:lstStyle/>
                    <a:p>
                      <a:endParaRPr lang="de-DE" dirty="0"/>
                    </a:p>
                  </a:txBody>
                  <a:tcPr/>
                </a:tc>
                <a:extLst>
                  <a:ext uri="{0D108BD9-81ED-4DB2-BD59-A6C34878D82A}">
                    <a16:rowId xmlns:a16="http://schemas.microsoft.com/office/drawing/2014/main" val="1796303188"/>
                  </a:ext>
                </a:extLst>
              </a:tr>
              <a:tr h="370840">
                <a:tc>
                  <a:txBody>
                    <a:bodyPr/>
                    <a:lstStyle/>
                    <a:p>
                      <a:r>
                        <a:rPr lang="de-DE" b="1" dirty="0">
                          <a:latin typeface="Arial" panose="020B0604020202020204" pitchFamily="34" charset="0"/>
                          <a:cs typeface="Arial" panose="020B0604020202020204" pitchFamily="34" charset="0"/>
                        </a:rPr>
                        <a:t>Frauenhaus und Interventionsstelle</a:t>
                      </a:r>
                    </a:p>
                  </a:txBody>
                  <a:tcPr/>
                </a:tc>
                <a:tc>
                  <a:txBody>
                    <a:bodyPr/>
                    <a:lstStyle/>
                    <a:p>
                      <a:r>
                        <a:rPr lang="de-DE" b="1" dirty="0">
                          <a:latin typeface="Arial" panose="020B0604020202020204" pitchFamily="34" charset="0"/>
                          <a:cs typeface="Arial" panose="020B0604020202020204" pitchFamily="34" charset="0"/>
                        </a:rPr>
                        <a:t>83, davon 19 Hochrisikofälle</a:t>
                      </a:r>
                    </a:p>
                  </a:txBody>
                  <a:tcPr/>
                </a:tc>
                <a:extLst>
                  <a:ext uri="{0D108BD9-81ED-4DB2-BD59-A6C34878D82A}">
                    <a16:rowId xmlns:a16="http://schemas.microsoft.com/office/drawing/2014/main" val="2255660078"/>
                  </a:ext>
                </a:extLst>
              </a:tr>
              <a:tr h="370840">
                <a:tc>
                  <a:txBody>
                    <a:bodyPr/>
                    <a:lstStyle/>
                    <a:p>
                      <a:r>
                        <a:rPr lang="de-DE" b="1" dirty="0">
                          <a:latin typeface="Arial" panose="020B0604020202020204" pitchFamily="34" charset="0"/>
                          <a:cs typeface="Arial" panose="020B0604020202020204" pitchFamily="34" charset="0"/>
                        </a:rPr>
                        <a:t>Jugendamt</a:t>
                      </a:r>
                    </a:p>
                  </a:txBody>
                  <a:tcPr/>
                </a:tc>
                <a:tc>
                  <a:txBody>
                    <a:bodyPr/>
                    <a:lstStyle/>
                    <a:p>
                      <a:r>
                        <a:rPr lang="de-DE" b="1" dirty="0">
                          <a:latin typeface="Arial" panose="020B0604020202020204" pitchFamily="34" charset="0"/>
                          <a:cs typeface="Arial" panose="020B0604020202020204" pitchFamily="34" charset="0"/>
                        </a:rPr>
                        <a:t>81 (</a:t>
                      </a:r>
                      <a:r>
                        <a:rPr lang="de-DE" b="0" dirty="0">
                          <a:latin typeface="Arial" panose="020B0604020202020204" pitchFamily="34" charset="0"/>
                          <a:cs typeface="Arial" panose="020B0604020202020204" pitchFamily="34" charset="0"/>
                        </a:rPr>
                        <a:t>1/3 aller Meldungen Kindeswohlgefährdung</a:t>
                      </a:r>
                      <a:r>
                        <a:rPr lang="de-DE" b="1" dirty="0">
                          <a:latin typeface="Arial" panose="020B0604020202020204" pitchFamily="34" charset="0"/>
                          <a:cs typeface="Arial" panose="020B0604020202020204" pitchFamily="34" charset="0"/>
                        </a:rPr>
                        <a:t>)</a:t>
                      </a:r>
                    </a:p>
                  </a:txBody>
                  <a:tcPr/>
                </a:tc>
                <a:extLst>
                  <a:ext uri="{0D108BD9-81ED-4DB2-BD59-A6C34878D82A}">
                    <a16:rowId xmlns:a16="http://schemas.microsoft.com/office/drawing/2014/main" val="738920664"/>
                  </a:ext>
                </a:extLst>
              </a:tr>
              <a:tr h="370840">
                <a:tc>
                  <a:txBody>
                    <a:bodyPr/>
                    <a:lstStyle/>
                    <a:p>
                      <a:r>
                        <a:rPr lang="de-DE" b="1" dirty="0">
                          <a:latin typeface="Arial" panose="020B0604020202020204" pitchFamily="34" charset="0"/>
                          <a:cs typeface="Arial" panose="020B0604020202020204" pitchFamily="34" charset="0"/>
                        </a:rPr>
                        <a:t>PI Ahrweiler</a:t>
                      </a:r>
                    </a:p>
                  </a:txBody>
                  <a:tcPr/>
                </a:tc>
                <a:tc>
                  <a:txBody>
                    <a:bodyPr/>
                    <a:lstStyle/>
                    <a:p>
                      <a:r>
                        <a:rPr lang="de-DE" b="1" dirty="0">
                          <a:latin typeface="Arial" panose="020B0604020202020204" pitchFamily="34" charset="0"/>
                          <a:cs typeface="Arial" panose="020B0604020202020204" pitchFamily="34" charset="0"/>
                        </a:rPr>
                        <a:t>87</a:t>
                      </a:r>
                    </a:p>
                  </a:txBody>
                  <a:tcPr/>
                </a:tc>
                <a:extLst>
                  <a:ext uri="{0D108BD9-81ED-4DB2-BD59-A6C34878D82A}">
                    <a16:rowId xmlns:a16="http://schemas.microsoft.com/office/drawing/2014/main" val="517512833"/>
                  </a:ext>
                </a:extLst>
              </a:tr>
              <a:tr h="370840">
                <a:tc>
                  <a:txBody>
                    <a:bodyPr/>
                    <a:lstStyle/>
                    <a:p>
                      <a:r>
                        <a:rPr lang="de-DE" b="1" dirty="0">
                          <a:latin typeface="Arial" panose="020B0604020202020204" pitchFamily="34" charset="0"/>
                          <a:cs typeface="Arial" panose="020B0604020202020204" pitchFamily="34" charset="0"/>
                        </a:rPr>
                        <a:t>PI Remagen</a:t>
                      </a:r>
                    </a:p>
                  </a:txBody>
                  <a:tcPr/>
                </a:tc>
                <a:tc>
                  <a:txBody>
                    <a:bodyPr/>
                    <a:lstStyle/>
                    <a:p>
                      <a:r>
                        <a:rPr lang="de-DE" b="1" dirty="0">
                          <a:latin typeface="Arial" panose="020B0604020202020204" pitchFamily="34" charset="0"/>
                          <a:cs typeface="Arial" panose="020B0604020202020204" pitchFamily="34" charset="0"/>
                        </a:rPr>
                        <a:t>234</a:t>
                      </a:r>
                    </a:p>
                  </a:txBody>
                  <a:tcPr/>
                </a:tc>
                <a:extLst>
                  <a:ext uri="{0D108BD9-81ED-4DB2-BD59-A6C34878D82A}">
                    <a16:rowId xmlns:a16="http://schemas.microsoft.com/office/drawing/2014/main" val="3173291806"/>
                  </a:ext>
                </a:extLst>
              </a:tr>
              <a:tr h="370840">
                <a:tc>
                  <a:txBody>
                    <a:bodyPr/>
                    <a:lstStyle/>
                    <a:p>
                      <a:r>
                        <a:rPr lang="de-DE" b="1" dirty="0">
                          <a:latin typeface="Arial" panose="020B0604020202020204" pitchFamily="34" charset="0"/>
                          <a:cs typeface="Arial" panose="020B0604020202020204" pitchFamily="34" charset="0"/>
                        </a:rPr>
                        <a:t>PI Adenau</a:t>
                      </a:r>
                    </a:p>
                  </a:txBody>
                  <a:tcPr/>
                </a:tc>
                <a:tc>
                  <a:txBody>
                    <a:bodyPr/>
                    <a:lstStyle/>
                    <a:p>
                      <a:r>
                        <a:rPr lang="de-DE" b="1" dirty="0">
                          <a:latin typeface="Arial" panose="020B0604020202020204" pitchFamily="34" charset="0"/>
                          <a:cs typeface="Arial" panose="020B0604020202020204" pitchFamily="34" charset="0"/>
                        </a:rPr>
                        <a:t>51</a:t>
                      </a:r>
                    </a:p>
                  </a:txBody>
                  <a:tcPr/>
                </a:tc>
                <a:extLst>
                  <a:ext uri="{0D108BD9-81ED-4DB2-BD59-A6C34878D82A}">
                    <a16:rowId xmlns:a16="http://schemas.microsoft.com/office/drawing/2014/main" val="802623172"/>
                  </a:ext>
                </a:extLst>
              </a:tr>
              <a:tr h="370840">
                <a:tc>
                  <a:txBody>
                    <a:bodyPr/>
                    <a:lstStyle/>
                    <a:p>
                      <a:r>
                        <a:rPr lang="de-DE" b="1" dirty="0">
                          <a:latin typeface="Arial" panose="020B0604020202020204" pitchFamily="34" charset="0"/>
                          <a:cs typeface="Arial" panose="020B0604020202020204" pitchFamily="34" charset="0"/>
                        </a:rPr>
                        <a:t>WEISSER RING Ahrweiler</a:t>
                      </a:r>
                    </a:p>
                  </a:txBody>
                  <a:tcPr/>
                </a:tc>
                <a:tc>
                  <a:txBody>
                    <a:bodyPr/>
                    <a:lstStyle/>
                    <a:p>
                      <a:r>
                        <a:rPr lang="de-DE" b="1" dirty="0">
                          <a:latin typeface="Arial" panose="020B0604020202020204" pitchFamily="34" charset="0"/>
                          <a:cs typeface="Arial" panose="020B0604020202020204" pitchFamily="34" charset="0"/>
                        </a:rPr>
                        <a:t>36</a:t>
                      </a:r>
                    </a:p>
                  </a:txBody>
                  <a:tcPr/>
                </a:tc>
                <a:extLst>
                  <a:ext uri="{0D108BD9-81ED-4DB2-BD59-A6C34878D82A}">
                    <a16:rowId xmlns:a16="http://schemas.microsoft.com/office/drawing/2014/main" val="1733235387"/>
                  </a:ext>
                </a:extLst>
              </a:tr>
              <a:tr h="370840">
                <a:tc>
                  <a:txBody>
                    <a:bodyPr/>
                    <a:lstStyle/>
                    <a:p>
                      <a:r>
                        <a:rPr lang="de-DE" b="1" dirty="0">
                          <a:latin typeface="Arial" panose="020B0604020202020204" pitchFamily="34" charset="0"/>
                          <a:cs typeface="Arial" panose="020B0604020202020204" pitchFamily="34" charset="0"/>
                        </a:rPr>
                        <a:t>Frauennotruf Koblenz</a:t>
                      </a:r>
                    </a:p>
                  </a:txBody>
                  <a:tcPr/>
                </a:tc>
                <a:tc>
                  <a:txBody>
                    <a:bodyPr/>
                    <a:lstStyle/>
                    <a:p>
                      <a:r>
                        <a:rPr lang="de-DE" b="1" dirty="0">
                          <a:latin typeface="Arial" panose="020B0604020202020204" pitchFamily="34" charset="0"/>
                          <a:cs typeface="Arial" panose="020B0604020202020204" pitchFamily="34" charset="0"/>
                        </a:rPr>
                        <a:t>60</a:t>
                      </a:r>
                    </a:p>
                  </a:txBody>
                  <a:tcPr/>
                </a:tc>
                <a:extLst>
                  <a:ext uri="{0D108BD9-81ED-4DB2-BD59-A6C34878D82A}">
                    <a16:rowId xmlns:a16="http://schemas.microsoft.com/office/drawing/2014/main" val="3028005826"/>
                  </a:ext>
                </a:extLst>
              </a:tr>
            </a:tbl>
          </a:graphicData>
        </a:graphic>
      </p:graphicFrame>
      <p:sp>
        <p:nvSpPr>
          <p:cNvPr id="3" name="Datumsplatzhalter 2">
            <a:extLst>
              <a:ext uri="{FF2B5EF4-FFF2-40B4-BE49-F238E27FC236}">
                <a16:creationId xmlns:a16="http://schemas.microsoft.com/office/drawing/2014/main" id="{FE8A7B92-3B7D-4FEC-8411-9544E15E38D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3CA1CC7-EABB-4FEE-AB15-0684DE568D24}" type="datetime1">
              <a:rPr kumimoji="0" lang="de-DE"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13.10.2025</a:t>
            </a:fld>
            <a:endParaRPr kumimoji="0" lang="de-DE"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liennummernplatzhalter 3">
            <a:extLst>
              <a:ext uri="{FF2B5EF4-FFF2-40B4-BE49-F238E27FC236}">
                <a16:creationId xmlns:a16="http://schemas.microsoft.com/office/drawing/2014/main" id="{6F1DD24D-181F-4847-AA5E-B2090FD2F9B9}"/>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94A93A1-A9CA-4ED1-ADBE-D6786AAC81F3}" type="slidenum">
              <a:rPr kumimoji="0" lang="de-DE"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de-DE"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Titel 4">
            <a:extLst>
              <a:ext uri="{FF2B5EF4-FFF2-40B4-BE49-F238E27FC236}">
                <a16:creationId xmlns:a16="http://schemas.microsoft.com/office/drawing/2014/main" id="{73169093-EAF0-485A-B9CA-01F5696D401E}"/>
              </a:ext>
            </a:extLst>
          </p:cNvPr>
          <p:cNvSpPr>
            <a:spLocks noGrp="1"/>
          </p:cNvSpPr>
          <p:nvPr>
            <p:ph type="title"/>
          </p:nvPr>
        </p:nvSpPr>
        <p:spPr/>
        <p:txBody>
          <a:bodyPr/>
          <a:lstStyle/>
          <a:p>
            <a:r>
              <a:rPr lang="de-DE" dirty="0"/>
              <a:t>Fallzahlen Kreis Ahrweiler 2024 </a:t>
            </a:r>
          </a:p>
        </p:txBody>
      </p:sp>
    </p:spTree>
    <p:extLst>
      <p:ext uri="{BB962C8B-B14F-4D97-AF65-F5344CB8AC3E}">
        <p14:creationId xmlns:p14="http://schemas.microsoft.com/office/powerpoint/2010/main" val="19168242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F255F3C2-BA45-4230-8464-6324BC42E7CA}"/>
              </a:ext>
            </a:extLst>
          </p:cNvPr>
          <p:cNvSpPr>
            <a:spLocks noGrp="1"/>
          </p:cNvSpPr>
          <p:nvPr>
            <p:ph idx="1"/>
          </p:nvPr>
        </p:nvSpPr>
        <p:spPr>
          <a:xfrm>
            <a:off x="838200" y="1697636"/>
            <a:ext cx="10620531" cy="5023839"/>
          </a:xfrm>
        </p:spPr>
        <p:txBody>
          <a:bodyPr>
            <a:normAutofit/>
          </a:bodyPr>
          <a:lstStyle/>
          <a:p>
            <a:pPr marL="0" indent="0">
              <a:buNone/>
            </a:pPr>
            <a:r>
              <a:rPr lang="de-DE" b="1" dirty="0"/>
              <a:t>Istanbul-Konvention (Februar 2018)</a:t>
            </a:r>
            <a:endParaRPr lang="de-DE" dirty="0"/>
          </a:p>
          <a:p>
            <a:pPr marL="0" indent="0">
              <a:buNone/>
            </a:pPr>
            <a:r>
              <a:rPr lang="de-DE" dirty="0"/>
              <a:t>Völkerrechtliches Übereinkommen zur Bekämpfung von Gewalt gegen Frauen und häuslicher Gewalt</a:t>
            </a:r>
          </a:p>
          <a:p>
            <a:pPr marL="0" indent="0">
              <a:buNone/>
            </a:pPr>
            <a:r>
              <a:rPr lang="de-DE" dirty="0"/>
              <a:t>Forderungen </a:t>
            </a:r>
            <a:r>
              <a:rPr lang="de-DE" b="1" dirty="0" err="1"/>
              <a:t>Grevio</a:t>
            </a:r>
            <a:r>
              <a:rPr lang="de-DE" b="1" dirty="0"/>
              <a:t>-Bericht </a:t>
            </a:r>
            <a:r>
              <a:rPr lang="de-DE" dirty="0"/>
              <a:t>(2022), insbesondere zum Ausbau des Hilfesystems und Gewährleistung eines kosten- und diskriminierungsfreien Zugangs zu Schutz und Beratung.</a:t>
            </a:r>
          </a:p>
          <a:p>
            <a:pPr marL="0" indent="0">
              <a:buNone/>
            </a:pPr>
            <a:r>
              <a:rPr lang="de-DE" b="1" dirty="0"/>
              <a:t>EU-Gewaltschutzrichtlinie (Juni 2024)</a:t>
            </a:r>
            <a:endParaRPr lang="de-DE" dirty="0"/>
          </a:p>
          <a:p>
            <a:pPr marL="0" indent="0">
              <a:buNone/>
            </a:pPr>
            <a:r>
              <a:rPr lang="de-DE" dirty="0"/>
              <a:t>Legt Standards zur Bekämpfung von Gewalt gegen Frauen und häuslicher Gewalt fest.</a:t>
            </a:r>
            <a:endParaRPr lang="de-DE" sz="3200" dirty="0">
              <a:solidFill>
                <a:srgbClr val="FF0000"/>
              </a:solidFill>
            </a:endParaRPr>
          </a:p>
          <a:p>
            <a:pPr marL="0" indent="0">
              <a:buNone/>
            </a:pPr>
            <a:r>
              <a:rPr lang="de-DE" b="1" dirty="0"/>
              <a:t>Gewalthilfegesetz (28. Februar 2025)</a:t>
            </a:r>
            <a:endParaRPr lang="de-DE" dirty="0"/>
          </a:p>
          <a:p>
            <a:pPr marL="0" indent="0">
              <a:buNone/>
            </a:pPr>
            <a:endParaRPr lang="de-DE" dirty="0"/>
          </a:p>
        </p:txBody>
      </p:sp>
      <p:sp>
        <p:nvSpPr>
          <p:cNvPr id="3" name="Datumsplatzhalter 2">
            <a:extLst>
              <a:ext uri="{FF2B5EF4-FFF2-40B4-BE49-F238E27FC236}">
                <a16:creationId xmlns:a16="http://schemas.microsoft.com/office/drawing/2014/main" id="{45AE156F-A198-4EF4-8652-76FC18003FC7}"/>
              </a:ext>
            </a:extLst>
          </p:cNvPr>
          <p:cNvSpPr>
            <a:spLocks noGrp="1"/>
          </p:cNvSpPr>
          <p:nvPr>
            <p:ph type="dt" sz="half" idx="10"/>
          </p:nvPr>
        </p:nvSpPr>
        <p:spPr/>
        <p:txBody>
          <a:bodyPr/>
          <a:lstStyle/>
          <a:p>
            <a:r>
              <a:rPr lang="de-DE"/>
              <a:t>10.10.2025</a:t>
            </a:r>
          </a:p>
        </p:txBody>
      </p:sp>
      <p:sp>
        <p:nvSpPr>
          <p:cNvPr id="5" name="Titel 4">
            <a:extLst>
              <a:ext uri="{FF2B5EF4-FFF2-40B4-BE49-F238E27FC236}">
                <a16:creationId xmlns:a16="http://schemas.microsoft.com/office/drawing/2014/main" id="{31657035-0428-4FA5-B311-267FFC5FF367}"/>
              </a:ext>
            </a:extLst>
          </p:cNvPr>
          <p:cNvSpPr>
            <a:spLocks noGrp="1"/>
          </p:cNvSpPr>
          <p:nvPr>
            <p:ph type="title"/>
          </p:nvPr>
        </p:nvSpPr>
        <p:spPr>
          <a:xfrm>
            <a:off x="838200" y="410096"/>
            <a:ext cx="8293100" cy="697321"/>
          </a:xfrm>
        </p:spPr>
        <p:txBody>
          <a:bodyPr/>
          <a:lstStyle/>
          <a:p>
            <a:r>
              <a:rPr lang="de-DE" dirty="0"/>
              <a:t>Rechtliche Rahmen</a:t>
            </a:r>
          </a:p>
        </p:txBody>
      </p:sp>
    </p:spTree>
    <p:extLst>
      <p:ext uri="{BB962C8B-B14F-4D97-AF65-F5344CB8AC3E}">
        <p14:creationId xmlns:p14="http://schemas.microsoft.com/office/powerpoint/2010/main" val="14898120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7FDE76F7-58C8-4FDA-BCD4-0C2E86344E6B}"/>
              </a:ext>
            </a:extLst>
          </p:cNvPr>
          <p:cNvSpPr>
            <a:spLocks noGrp="1"/>
          </p:cNvSpPr>
          <p:nvPr>
            <p:ph idx="1"/>
          </p:nvPr>
        </p:nvSpPr>
        <p:spPr>
          <a:xfrm>
            <a:off x="838199" y="1825625"/>
            <a:ext cx="10515601" cy="4351338"/>
          </a:xfrm>
        </p:spPr>
        <p:txBody>
          <a:bodyPr>
            <a:normAutofit fontScale="92500" lnSpcReduction="10000"/>
          </a:bodyPr>
          <a:lstStyle/>
          <a:p>
            <a:pPr marL="0" indent="0">
              <a:buNone/>
            </a:pPr>
            <a:r>
              <a:rPr lang="de-DE" dirty="0"/>
              <a:t>Am 01.02.2018 in Deutschland in Kraft getreten</a:t>
            </a:r>
          </a:p>
          <a:p>
            <a:pPr marL="0" indent="0" defTabSz="870875" fontAlgn="base">
              <a:spcBef>
                <a:spcPct val="0"/>
              </a:spcBef>
              <a:spcAft>
                <a:spcPct val="0"/>
              </a:spcAft>
              <a:buNone/>
            </a:pPr>
            <a:r>
              <a:rPr lang="de-DE" dirty="0">
                <a:solidFill>
                  <a:srgbClr val="000000"/>
                </a:solidFill>
              </a:rPr>
              <a:t>Ein völkerrechtlich bindendes Instrument zur umfassenden Bekämpfung jeglicher Form von Gewalt an Frauen</a:t>
            </a:r>
          </a:p>
          <a:p>
            <a:pPr marL="0" indent="0" defTabSz="870875" fontAlgn="base">
              <a:spcBef>
                <a:spcPct val="0"/>
              </a:spcBef>
              <a:spcAft>
                <a:spcPct val="0"/>
              </a:spcAft>
              <a:buNone/>
            </a:pPr>
            <a:endParaRPr lang="de-DE" dirty="0">
              <a:solidFill>
                <a:srgbClr val="000000"/>
              </a:solidFill>
            </a:endParaRPr>
          </a:p>
          <a:p>
            <a:pPr marL="0" indent="0" defTabSz="870875" fontAlgn="base">
              <a:spcBef>
                <a:spcPct val="0"/>
              </a:spcBef>
              <a:spcAft>
                <a:spcPct val="0"/>
              </a:spcAft>
              <a:buNone/>
            </a:pPr>
            <a:r>
              <a:rPr lang="de-DE" dirty="0">
                <a:solidFill>
                  <a:srgbClr val="000000"/>
                </a:solidFill>
              </a:rPr>
              <a:t>Alle staatlichen Organe – darunter Gesetzgeber, Gerichte und Strafverfolgungsbehörden – müssen die Verpflichtungen aus der Konvention umsetzen. Dies gilt gleichermaßen auf der Ebene des Bund, der Länder, und der Kommunen.</a:t>
            </a:r>
          </a:p>
          <a:p>
            <a:pPr marL="0" indent="0" defTabSz="870875" fontAlgn="base">
              <a:spcBef>
                <a:spcPct val="0"/>
              </a:spcBef>
              <a:spcAft>
                <a:spcPct val="0"/>
              </a:spcAft>
              <a:buNone/>
            </a:pPr>
            <a:endParaRPr lang="de-DE" dirty="0">
              <a:solidFill>
                <a:srgbClr val="000000"/>
              </a:solidFill>
            </a:endParaRPr>
          </a:p>
          <a:p>
            <a:pPr marL="0" indent="0" defTabSz="870875" fontAlgn="base">
              <a:spcBef>
                <a:spcPct val="0"/>
              </a:spcBef>
              <a:spcAft>
                <a:spcPct val="0"/>
              </a:spcAft>
              <a:buNone/>
            </a:pPr>
            <a:r>
              <a:rPr lang="de-DE" dirty="0">
                <a:solidFill>
                  <a:srgbClr val="000000"/>
                </a:solidFill>
              </a:rPr>
              <a:t>Gewaltprävention – Schutz und Unterstützung – Strafverfolgung – Richtlinien</a:t>
            </a:r>
          </a:p>
          <a:p>
            <a:pPr marL="0" indent="0" defTabSz="870875" fontAlgn="base">
              <a:spcBef>
                <a:spcPct val="0"/>
              </a:spcBef>
              <a:spcAft>
                <a:spcPct val="0"/>
              </a:spcAft>
              <a:buNone/>
            </a:pPr>
            <a:r>
              <a:rPr lang="de-DE" sz="1600" dirty="0">
                <a:hlinkClick r:id="rId2"/>
              </a:rPr>
              <a:t>SEV 210 - Übereinkommen des Europarats zur Verhütung und Bekämpfung von Gewalt gegen Frauen und häuslicher Gewalt</a:t>
            </a:r>
            <a:endParaRPr lang="de-DE" sz="1600" dirty="0"/>
          </a:p>
          <a:p>
            <a:pPr marL="0" indent="0" defTabSz="870875" fontAlgn="base">
              <a:spcBef>
                <a:spcPct val="0"/>
              </a:spcBef>
              <a:spcAft>
                <a:spcPct val="0"/>
              </a:spcAft>
              <a:buNone/>
            </a:pPr>
            <a:endParaRPr lang="de-DE" sz="1600" dirty="0"/>
          </a:p>
          <a:p>
            <a:pPr marL="0" lvl="0" indent="0" defTabSz="870875" fontAlgn="base">
              <a:spcBef>
                <a:spcPct val="0"/>
              </a:spcBef>
              <a:spcAft>
                <a:spcPct val="0"/>
              </a:spcAft>
              <a:buNone/>
            </a:pPr>
            <a:endParaRPr lang="de-DE" sz="2200" dirty="0">
              <a:solidFill>
                <a:srgbClr val="000000"/>
              </a:solidFill>
            </a:endParaRPr>
          </a:p>
          <a:p>
            <a:pPr marL="0" lvl="0" indent="0" defTabSz="870875" fontAlgn="base">
              <a:spcBef>
                <a:spcPct val="0"/>
              </a:spcBef>
              <a:spcAft>
                <a:spcPct val="0"/>
              </a:spcAft>
              <a:buNone/>
            </a:pPr>
            <a:r>
              <a:rPr lang="de-DE" sz="2200" dirty="0">
                <a:solidFill>
                  <a:srgbClr val="000000"/>
                </a:solidFill>
              </a:rPr>
              <a:t>RLP hat zur Umsetzung im Januar 2025 einen Landesaktionsplan vorgestellt (u.a. Verdopplung der Frauenhausplätze bis 2030).</a:t>
            </a:r>
          </a:p>
          <a:p>
            <a:pPr marL="0" lvl="0" indent="0" defTabSz="870875" fontAlgn="base">
              <a:spcBef>
                <a:spcPct val="0"/>
              </a:spcBef>
              <a:spcAft>
                <a:spcPct val="0"/>
              </a:spcAft>
              <a:buNone/>
            </a:pPr>
            <a:r>
              <a:rPr lang="de-DE" sz="1700" dirty="0">
                <a:hlinkClick r:id="rId3"/>
              </a:rPr>
              <a:t>Aktionsplan der Landesregierung Rheinland-Pfalz zur Umsetzung der Istanbul-Konvention</a:t>
            </a:r>
            <a:endParaRPr lang="de-DE" sz="1700" dirty="0">
              <a:solidFill>
                <a:srgbClr val="000000"/>
              </a:solidFill>
            </a:endParaRPr>
          </a:p>
          <a:p>
            <a:pPr marL="0" indent="0" defTabSz="870875" fontAlgn="base">
              <a:spcBef>
                <a:spcPct val="0"/>
              </a:spcBef>
              <a:spcAft>
                <a:spcPct val="0"/>
              </a:spcAft>
              <a:buNone/>
            </a:pPr>
            <a:endParaRPr lang="de-DE" dirty="0">
              <a:solidFill>
                <a:srgbClr val="000000"/>
              </a:solidFill>
            </a:endParaRPr>
          </a:p>
          <a:p>
            <a:pPr marL="0" indent="0" defTabSz="870875" fontAlgn="base">
              <a:spcBef>
                <a:spcPct val="0"/>
              </a:spcBef>
              <a:spcAft>
                <a:spcPct val="0"/>
              </a:spcAft>
              <a:buNone/>
            </a:pPr>
            <a:endParaRPr lang="de-DE" dirty="0">
              <a:solidFill>
                <a:srgbClr val="000000"/>
              </a:solidFill>
            </a:endParaRPr>
          </a:p>
          <a:p>
            <a:pPr marL="0" indent="0" defTabSz="870875" fontAlgn="base">
              <a:spcBef>
                <a:spcPct val="0"/>
              </a:spcBef>
              <a:spcAft>
                <a:spcPct val="0"/>
              </a:spcAft>
              <a:buNone/>
            </a:pPr>
            <a:endParaRPr lang="de-DE" dirty="0">
              <a:solidFill>
                <a:srgbClr val="000000"/>
              </a:solidFill>
            </a:endParaRPr>
          </a:p>
          <a:p>
            <a:endParaRPr lang="de-DE" dirty="0"/>
          </a:p>
        </p:txBody>
      </p:sp>
      <p:sp>
        <p:nvSpPr>
          <p:cNvPr id="3" name="Datumsplatzhalter 2">
            <a:extLst>
              <a:ext uri="{FF2B5EF4-FFF2-40B4-BE49-F238E27FC236}">
                <a16:creationId xmlns:a16="http://schemas.microsoft.com/office/drawing/2014/main" id="{ECC941FE-CB7D-4DAF-82CC-7BE23E58B44C}"/>
              </a:ext>
            </a:extLst>
          </p:cNvPr>
          <p:cNvSpPr>
            <a:spLocks noGrp="1"/>
          </p:cNvSpPr>
          <p:nvPr>
            <p:ph type="dt" sz="half" idx="10"/>
          </p:nvPr>
        </p:nvSpPr>
        <p:spPr/>
        <p:txBody>
          <a:bodyPr/>
          <a:lstStyle/>
          <a:p>
            <a:r>
              <a:rPr lang="de-DE"/>
              <a:t>10.10.2025</a:t>
            </a:r>
          </a:p>
        </p:txBody>
      </p:sp>
      <p:sp>
        <p:nvSpPr>
          <p:cNvPr id="5" name="Titel 4">
            <a:extLst>
              <a:ext uri="{FF2B5EF4-FFF2-40B4-BE49-F238E27FC236}">
                <a16:creationId xmlns:a16="http://schemas.microsoft.com/office/drawing/2014/main" id="{2DF99392-04DB-43B8-B7D5-614BDB8928D3}"/>
              </a:ext>
            </a:extLst>
          </p:cNvPr>
          <p:cNvSpPr>
            <a:spLocks noGrp="1"/>
          </p:cNvSpPr>
          <p:nvPr>
            <p:ph type="title"/>
          </p:nvPr>
        </p:nvSpPr>
        <p:spPr>
          <a:xfrm>
            <a:off x="838200" y="681037"/>
            <a:ext cx="8293100" cy="697321"/>
          </a:xfrm>
        </p:spPr>
        <p:txBody>
          <a:bodyPr>
            <a:normAutofit fontScale="90000"/>
          </a:bodyPr>
          <a:lstStyle/>
          <a:p>
            <a:r>
              <a:rPr lang="de-DE" sz="4400" dirty="0">
                <a:solidFill>
                  <a:srgbClr val="000000"/>
                </a:solidFill>
              </a:rPr>
              <a:t>Istanbul-Konvention</a:t>
            </a:r>
            <a:br>
              <a:rPr lang="de-DE" b="1" dirty="0">
                <a:solidFill>
                  <a:srgbClr val="000000"/>
                </a:solidFill>
              </a:rPr>
            </a:br>
            <a:endParaRPr lang="de-DE" dirty="0"/>
          </a:p>
        </p:txBody>
      </p:sp>
    </p:spTree>
    <p:extLst>
      <p:ext uri="{BB962C8B-B14F-4D97-AF65-F5344CB8AC3E}">
        <p14:creationId xmlns:p14="http://schemas.microsoft.com/office/powerpoint/2010/main" val="2190314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9822A8A1-E1B3-4C54-9A8D-E8A33B7BF88E}"/>
              </a:ext>
            </a:extLst>
          </p:cNvPr>
          <p:cNvSpPr>
            <a:spLocks noGrp="1"/>
          </p:cNvSpPr>
          <p:nvPr>
            <p:ph idx="1"/>
          </p:nvPr>
        </p:nvSpPr>
        <p:spPr>
          <a:xfrm>
            <a:off x="838200" y="1825625"/>
            <a:ext cx="10515600" cy="4351338"/>
          </a:xfrm>
        </p:spPr>
        <p:txBody>
          <a:bodyPr>
            <a:normAutofit lnSpcReduction="10000"/>
          </a:bodyPr>
          <a:lstStyle/>
          <a:p>
            <a:pPr marL="0" indent="0">
              <a:lnSpc>
                <a:spcPct val="100000"/>
              </a:lnSpc>
              <a:spcBef>
                <a:spcPts val="600"/>
              </a:spcBef>
              <a:buNone/>
            </a:pPr>
            <a:r>
              <a:rPr lang="de-DE" dirty="0"/>
              <a:t>Die Umsetzung der EU-Gewaltschutzrichtlinie (13.06.2024) verpflichtet die Mitgliedsstaaten unter anderem zur Prävention, sowie zur Bereitstellung spezialisierter Beratungs- und Schutzangebote für Betroffene von geschlechtsspezifischer Gewalt und häuslicher Gewalt in ausreichender Anzahl sowie zur Absicherung der langfristigen Finanzierung.</a:t>
            </a:r>
          </a:p>
          <a:p>
            <a:pPr marL="0" indent="0">
              <a:lnSpc>
                <a:spcPct val="100000"/>
              </a:lnSpc>
              <a:spcBef>
                <a:spcPts val="600"/>
              </a:spcBef>
              <a:buNone/>
            </a:pPr>
            <a:endParaRPr lang="de-DE" dirty="0"/>
          </a:p>
          <a:p>
            <a:pPr marL="0" indent="0">
              <a:lnSpc>
                <a:spcPct val="100000"/>
              </a:lnSpc>
              <a:spcBef>
                <a:spcPts val="600"/>
              </a:spcBef>
              <a:buNone/>
            </a:pPr>
            <a:r>
              <a:rPr lang="de-DE" dirty="0"/>
              <a:t>Frist zur Umsetzung in nationales Recht: 14.06.2027</a:t>
            </a:r>
          </a:p>
          <a:p>
            <a:pPr marL="0" indent="0">
              <a:lnSpc>
                <a:spcPct val="100000"/>
              </a:lnSpc>
              <a:spcBef>
                <a:spcPts val="600"/>
              </a:spcBef>
              <a:buNone/>
            </a:pPr>
            <a:endParaRPr lang="de-DE" dirty="0"/>
          </a:p>
          <a:p>
            <a:pPr marL="0" indent="0">
              <a:lnSpc>
                <a:spcPct val="100000"/>
              </a:lnSpc>
              <a:spcBef>
                <a:spcPts val="600"/>
              </a:spcBef>
              <a:buNone/>
            </a:pPr>
            <a:r>
              <a:rPr lang="de-DE" dirty="0">
                <a:hlinkClick r:id="rId2"/>
              </a:rPr>
              <a:t>Richtlinie (EU) 2024/1385 des Europäischen Parlaments und des Rates vom 14. Mai 2024 zur Bekämpfung von Gewalt gegen Frauen und häuslicher Gewalt</a:t>
            </a:r>
            <a:endParaRPr lang="de-DE" dirty="0"/>
          </a:p>
        </p:txBody>
      </p:sp>
      <p:sp>
        <p:nvSpPr>
          <p:cNvPr id="3" name="Datumsplatzhalter 2">
            <a:extLst>
              <a:ext uri="{FF2B5EF4-FFF2-40B4-BE49-F238E27FC236}">
                <a16:creationId xmlns:a16="http://schemas.microsoft.com/office/drawing/2014/main" id="{D484AE0A-71E1-4520-8811-A9D993D0F0B9}"/>
              </a:ext>
            </a:extLst>
          </p:cNvPr>
          <p:cNvSpPr>
            <a:spLocks noGrp="1"/>
          </p:cNvSpPr>
          <p:nvPr>
            <p:ph type="dt" sz="half" idx="10"/>
          </p:nvPr>
        </p:nvSpPr>
        <p:spPr/>
        <p:txBody>
          <a:bodyPr/>
          <a:lstStyle/>
          <a:p>
            <a:r>
              <a:rPr lang="de-DE"/>
              <a:t>10.10.2025</a:t>
            </a:r>
          </a:p>
        </p:txBody>
      </p:sp>
      <p:sp>
        <p:nvSpPr>
          <p:cNvPr id="5" name="Titel 4">
            <a:extLst>
              <a:ext uri="{FF2B5EF4-FFF2-40B4-BE49-F238E27FC236}">
                <a16:creationId xmlns:a16="http://schemas.microsoft.com/office/drawing/2014/main" id="{50C69097-EA6A-4AC4-AFC3-17DFF1093128}"/>
              </a:ext>
            </a:extLst>
          </p:cNvPr>
          <p:cNvSpPr>
            <a:spLocks noGrp="1"/>
          </p:cNvSpPr>
          <p:nvPr>
            <p:ph type="title"/>
          </p:nvPr>
        </p:nvSpPr>
        <p:spPr/>
        <p:txBody>
          <a:bodyPr/>
          <a:lstStyle/>
          <a:p>
            <a:r>
              <a:rPr lang="de-DE" dirty="0"/>
              <a:t>EU-Gewaltschutzrichtlinie</a:t>
            </a:r>
          </a:p>
        </p:txBody>
      </p:sp>
    </p:spTree>
    <p:extLst>
      <p:ext uri="{BB962C8B-B14F-4D97-AF65-F5344CB8AC3E}">
        <p14:creationId xmlns:p14="http://schemas.microsoft.com/office/powerpoint/2010/main" val="2345711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E60BAA71-9AFB-43A1-8DE4-A62EA6C14200}"/>
              </a:ext>
            </a:extLst>
          </p:cNvPr>
          <p:cNvSpPr>
            <a:spLocks noGrp="1"/>
          </p:cNvSpPr>
          <p:nvPr>
            <p:ph idx="1"/>
          </p:nvPr>
        </p:nvSpPr>
        <p:spPr/>
        <p:txBody>
          <a:bodyPr>
            <a:normAutofit lnSpcReduction="10000"/>
          </a:bodyPr>
          <a:lstStyle/>
          <a:p>
            <a:pPr marL="0" indent="0" algn="ctr">
              <a:buNone/>
            </a:pPr>
            <a:r>
              <a:rPr lang="de-DE" b="1" dirty="0"/>
              <a:t>Gesetz zur Sicherung des Zugangs zu Schutz und Beratung bei geschlechtsspezifischer und häuslicher Gewalt</a:t>
            </a:r>
          </a:p>
          <a:p>
            <a:pPr marL="0" indent="0">
              <a:buNone/>
            </a:pPr>
            <a:endParaRPr lang="de-DE" dirty="0"/>
          </a:p>
          <a:p>
            <a:pPr marL="0" indent="0">
              <a:buNone/>
            </a:pPr>
            <a:r>
              <a:rPr lang="de-DE" dirty="0"/>
              <a:t>Gemäß § 5 Abs. 1 </a:t>
            </a:r>
            <a:r>
              <a:rPr lang="de-DE" dirty="0" err="1"/>
              <a:t>GewHG</a:t>
            </a:r>
            <a:r>
              <a:rPr lang="de-DE" dirty="0"/>
              <a:t> sind die Länder verpflichtet, ein Netz an Schutz- und Beratungsangeboten sicherzustellen, das</a:t>
            </a:r>
          </a:p>
          <a:p>
            <a:pPr>
              <a:buFont typeface="Wingdings" panose="05000000000000000000" pitchFamily="2" charset="2"/>
              <a:buChar char="ü"/>
            </a:pPr>
            <a:r>
              <a:rPr lang="de-DE" dirty="0"/>
              <a:t>bedarfsgerecht und fachlich qualifiziert,</a:t>
            </a:r>
          </a:p>
          <a:p>
            <a:pPr>
              <a:buFont typeface="Wingdings" panose="05000000000000000000" pitchFamily="2" charset="2"/>
              <a:buChar char="ü"/>
            </a:pPr>
            <a:r>
              <a:rPr lang="de-DE" dirty="0"/>
              <a:t>zeitnah und niedrigschwellig,</a:t>
            </a:r>
          </a:p>
          <a:p>
            <a:pPr>
              <a:buFont typeface="Wingdings" panose="05000000000000000000" pitchFamily="2" charset="2"/>
              <a:buChar char="ü"/>
            </a:pPr>
            <a:r>
              <a:rPr lang="de-DE" dirty="0"/>
              <a:t>flächendeckend und wohnortnah, sowie</a:t>
            </a:r>
          </a:p>
          <a:p>
            <a:pPr>
              <a:buFont typeface="Wingdings" panose="05000000000000000000" pitchFamily="2" charset="2"/>
              <a:buChar char="ü"/>
            </a:pPr>
            <a:r>
              <a:rPr lang="de-DE" dirty="0"/>
              <a:t>unabhängig von gesundheitlicher Verfassung, Aufenthaltsstatus oder Sprachkenntnissen,</a:t>
            </a:r>
          </a:p>
          <a:p>
            <a:pPr marL="0" indent="0">
              <a:buNone/>
            </a:pPr>
            <a:r>
              <a:rPr lang="de-DE" dirty="0"/>
              <a:t>zugänglich ist.</a:t>
            </a:r>
          </a:p>
          <a:p>
            <a:endParaRPr lang="de-DE" dirty="0"/>
          </a:p>
        </p:txBody>
      </p:sp>
      <p:sp>
        <p:nvSpPr>
          <p:cNvPr id="3" name="Datumsplatzhalter 2">
            <a:extLst>
              <a:ext uri="{FF2B5EF4-FFF2-40B4-BE49-F238E27FC236}">
                <a16:creationId xmlns:a16="http://schemas.microsoft.com/office/drawing/2014/main" id="{3B112BD0-D783-42DA-90A0-122869A02701}"/>
              </a:ext>
            </a:extLst>
          </p:cNvPr>
          <p:cNvSpPr>
            <a:spLocks noGrp="1"/>
          </p:cNvSpPr>
          <p:nvPr>
            <p:ph type="dt" sz="half" idx="10"/>
          </p:nvPr>
        </p:nvSpPr>
        <p:spPr/>
        <p:txBody>
          <a:bodyPr/>
          <a:lstStyle/>
          <a:p>
            <a:r>
              <a:rPr lang="de-DE"/>
              <a:t>10.10.2025</a:t>
            </a:r>
          </a:p>
        </p:txBody>
      </p:sp>
      <p:sp>
        <p:nvSpPr>
          <p:cNvPr id="5" name="Titel 4">
            <a:extLst>
              <a:ext uri="{FF2B5EF4-FFF2-40B4-BE49-F238E27FC236}">
                <a16:creationId xmlns:a16="http://schemas.microsoft.com/office/drawing/2014/main" id="{AE59F860-4254-4668-8ED9-1DE327C3D1FF}"/>
              </a:ext>
            </a:extLst>
          </p:cNvPr>
          <p:cNvSpPr>
            <a:spLocks noGrp="1"/>
          </p:cNvSpPr>
          <p:nvPr>
            <p:ph type="title"/>
          </p:nvPr>
        </p:nvSpPr>
        <p:spPr/>
        <p:txBody>
          <a:bodyPr/>
          <a:lstStyle/>
          <a:p>
            <a:r>
              <a:rPr lang="de-DE" dirty="0"/>
              <a:t>Gewalthilfegesetz</a:t>
            </a:r>
          </a:p>
        </p:txBody>
      </p:sp>
    </p:spTree>
    <p:extLst>
      <p:ext uri="{BB962C8B-B14F-4D97-AF65-F5344CB8AC3E}">
        <p14:creationId xmlns:p14="http://schemas.microsoft.com/office/powerpoint/2010/main" val="20395696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C024970A-578D-4F67-B36B-ACE2F66F1B35}"/>
              </a:ext>
            </a:extLst>
          </p:cNvPr>
          <p:cNvSpPr>
            <a:spLocks noGrp="1"/>
          </p:cNvSpPr>
          <p:nvPr>
            <p:ph idx="1"/>
          </p:nvPr>
        </p:nvSpPr>
        <p:spPr>
          <a:xfrm>
            <a:off x="838200" y="1514007"/>
            <a:ext cx="10515600" cy="5207468"/>
          </a:xfrm>
        </p:spPr>
        <p:txBody>
          <a:bodyPr>
            <a:noAutofit/>
          </a:bodyPr>
          <a:lstStyle/>
          <a:p>
            <a:pPr marL="0" indent="0">
              <a:lnSpc>
                <a:spcPct val="110000"/>
              </a:lnSpc>
              <a:buNone/>
              <a:defRPr/>
            </a:pPr>
            <a:r>
              <a:rPr lang="de-DE" sz="2300" b="1" dirty="0"/>
              <a:t>Bereitstellung der Angebote </a:t>
            </a:r>
            <a:r>
              <a:rPr lang="de-DE" sz="2300" dirty="0"/>
              <a:t>(§ 1, Abs.1 </a:t>
            </a:r>
            <a:r>
              <a:rPr lang="de-DE" sz="2300" dirty="0" err="1"/>
              <a:t>GewHG</a:t>
            </a:r>
            <a:r>
              <a:rPr lang="de-DE" sz="2300" dirty="0"/>
              <a:t>)</a:t>
            </a:r>
          </a:p>
          <a:p>
            <a:pPr marL="0" lvl="0" indent="0">
              <a:lnSpc>
                <a:spcPct val="110000"/>
              </a:lnSpc>
              <a:buNone/>
              <a:defRPr/>
            </a:pPr>
            <a:r>
              <a:rPr lang="de-DE" sz="2300" b="1" dirty="0">
                <a:solidFill>
                  <a:srgbClr val="000000"/>
                </a:solidFill>
              </a:rPr>
              <a:t>Ausbau der Präventionsarbeit/Täterarbeit </a:t>
            </a:r>
            <a:r>
              <a:rPr lang="de-DE" sz="2300" dirty="0">
                <a:solidFill>
                  <a:srgbClr val="000000"/>
                </a:solidFill>
              </a:rPr>
              <a:t>(§ 1, Abs. 2 </a:t>
            </a:r>
            <a:r>
              <a:rPr lang="de-DE" sz="2300" dirty="0" err="1">
                <a:solidFill>
                  <a:srgbClr val="000000"/>
                </a:solidFill>
              </a:rPr>
              <a:t>GewHG</a:t>
            </a:r>
            <a:r>
              <a:rPr lang="de-DE" sz="2300" dirty="0">
                <a:solidFill>
                  <a:srgbClr val="000000"/>
                </a:solidFill>
              </a:rPr>
              <a:t>)</a:t>
            </a:r>
            <a:endParaRPr lang="de-DE" sz="2300" b="1" dirty="0">
              <a:solidFill>
                <a:srgbClr val="000000"/>
              </a:solidFill>
            </a:endParaRPr>
          </a:p>
          <a:p>
            <a:pPr marL="0" lvl="0" indent="0" defTabSz="870875" fontAlgn="base">
              <a:lnSpc>
                <a:spcPct val="110000"/>
              </a:lnSpc>
              <a:spcAft>
                <a:spcPct val="0"/>
              </a:spcAft>
              <a:buNone/>
              <a:defRPr/>
            </a:pPr>
            <a:r>
              <a:rPr lang="de-DE" sz="2300" b="1" dirty="0">
                <a:solidFill>
                  <a:srgbClr val="000000"/>
                </a:solidFill>
              </a:rPr>
              <a:t>Unterstützung der Vernetzungsarbeit </a:t>
            </a:r>
            <a:r>
              <a:rPr lang="de-DE" sz="2300" dirty="0">
                <a:solidFill>
                  <a:srgbClr val="000000"/>
                </a:solidFill>
              </a:rPr>
              <a:t>(§ 1, Abs. 3 </a:t>
            </a:r>
            <a:r>
              <a:rPr lang="de-DE" sz="2300" dirty="0" err="1">
                <a:solidFill>
                  <a:srgbClr val="000000"/>
                </a:solidFill>
              </a:rPr>
              <a:t>GewHG</a:t>
            </a:r>
            <a:r>
              <a:rPr lang="de-DE" sz="2300" dirty="0">
                <a:solidFill>
                  <a:srgbClr val="000000"/>
                </a:solidFill>
              </a:rPr>
              <a:t>) </a:t>
            </a:r>
          </a:p>
          <a:p>
            <a:pPr marL="0" indent="0" defTabSz="870875" fontAlgn="base">
              <a:lnSpc>
                <a:spcPct val="110000"/>
              </a:lnSpc>
              <a:spcAft>
                <a:spcPct val="0"/>
              </a:spcAft>
              <a:buNone/>
              <a:defRPr/>
            </a:pPr>
            <a:r>
              <a:rPr lang="de-DE" sz="2300" dirty="0">
                <a:solidFill>
                  <a:srgbClr val="000000"/>
                </a:solidFill>
              </a:rPr>
              <a:t>Unterstützung der </a:t>
            </a:r>
            <a:r>
              <a:rPr lang="de-DE" sz="2300" b="1" dirty="0">
                <a:solidFill>
                  <a:srgbClr val="000000"/>
                </a:solidFill>
              </a:rPr>
              <a:t>strukturierten</a:t>
            </a:r>
            <a:r>
              <a:rPr lang="de-DE" sz="2300" dirty="0">
                <a:solidFill>
                  <a:srgbClr val="000000"/>
                </a:solidFill>
              </a:rPr>
              <a:t> Vernetzungsarbeit innerhalb des Hilfesystems sowie des Hilfesystems mit anderen Hilfsdiensten und Behörden, den Einrichtungen des Gesundheitswesens, den öffentlichen und freien Trägern der Kinder- und Jugendhilfe, den Polizei- und Ordnungsbehörden, der Justiz sowie mit Bildungseinrichtungen, zivilgesellschaftlichen Strukturen und mit sonstigen relevanten Einrichtungen oder Berufsträgern </a:t>
            </a:r>
          </a:p>
          <a:p>
            <a:pPr marL="0" indent="0" defTabSz="870875" fontAlgn="base">
              <a:lnSpc>
                <a:spcPct val="110000"/>
              </a:lnSpc>
              <a:spcAft>
                <a:spcPct val="0"/>
              </a:spcAft>
              <a:buNone/>
              <a:defRPr/>
            </a:pPr>
            <a:r>
              <a:rPr lang="de-DE" sz="2300" b="1" dirty="0">
                <a:solidFill>
                  <a:srgbClr val="000000"/>
                </a:solidFill>
              </a:rPr>
              <a:t>Rechtsanspruch auf Schutz und Beratung (ab 2032) </a:t>
            </a:r>
            <a:r>
              <a:rPr lang="de-DE" sz="2300" dirty="0">
                <a:solidFill>
                  <a:srgbClr val="000000"/>
                </a:solidFill>
              </a:rPr>
              <a:t>(§ 3 </a:t>
            </a:r>
            <a:r>
              <a:rPr lang="de-DE" sz="2300" dirty="0" err="1">
                <a:solidFill>
                  <a:srgbClr val="000000"/>
                </a:solidFill>
              </a:rPr>
              <a:t>GewHG</a:t>
            </a:r>
            <a:r>
              <a:rPr lang="de-DE" sz="2300" dirty="0">
                <a:solidFill>
                  <a:srgbClr val="000000"/>
                </a:solidFill>
              </a:rPr>
              <a:t>)</a:t>
            </a:r>
          </a:p>
          <a:p>
            <a:pPr defTabSz="870875" fontAlgn="base">
              <a:lnSpc>
                <a:spcPct val="110000"/>
              </a:lnSpc>
              <a:spcAft>
                <a:spcPct val="0"/>
              </a:spcAft>
              <a:defRPr/>
            </a:pPr>
            <a:endParaRPr lang="de-DE" b="1" dirty="0">
              <a:solidFill>
                <a:srgbClr val="000000"/>
              </a:solidFill>
            </a:endParaRPr>
          </a:p>
          <a:p>
            <a:pPr defTabSz="870875" fontAlgn="base">
              <a:spcBef>
                <a:spcPct val="0"/>
              </a:spcBef>
              <a:spcAft>
                <a:spcPct val="0"/>
              </a:spcAft>
              <a:defRPr/>
            </a:pPr>
            <a:endParaRPr lang="de-DE" dirty="0">
              <a:solidFill>
                <a:srgbClr val="000000"/>
              </a:solidFill>
            </a:endParaRPr>
          </a:p>
          <a:p>
            <a:pPr defTabSz="870875" fontAlgn="base">
              <a:spcBef>
                <a:spcPct val="0"/>
              </a:spcBef>
              <a:spcAft>
                <a:spcPct val="0"/>
              </a:spcAft>
              <a:defRPr/>
            </a:pPr>
            <a:endParaRPr lang="de-DE" dirty="0">
              <a:solidFill>
                <a:srgbClr val="000000"/>
              </a:solidFill>
            </a:endParaRPr>
          </a:p>
          <a:p>
            <a:pPr marL="0" indent="0">
              <a:buNone/>
            </a:pPr>
            <a:endParaRPr lang="de-DE" dirty="0"/>
          </a:p>
        </p:txBody>
      </p:sp>
      <p:sp>
        <p:nvSpPr>
          <p:cNvPr id="3" name="Datumsplatzhalter 2">
            <a:extLst>
              <a:ext uri="{FF2B5EF4-FFF2-40B4-BE49-F238E27FC236}">
                <a16:creationId xmlns:a16="http://schemas.microsoft.com/office/drawing/2014/main" id="{FC1C06AC-7C88-44C0-8743-997E73E5AA21}"/>
              </a:ext>
            </a:extLst>
          </p:cNvPr>
          <p:cNvSpPr>
            <a:spLocks noGrp="1"/>
          </p:cNvSpPr>
          <p:nvPr>
            <p:ph type="dt" sz="half" idx="10"/>
          </p:nvPr>
        </p:nvSpPr>
        <p:spPr/>
        <p:txBody>
          <a:bodyPr/>
          <a:lstStyle/>
          <a:p>
            <a:r>
              <a:rPr lang="de-DE"/>
              <a:t>10.10.2025</a:t>
            </a:r>
          </a:p>
        </p:txBody>
      </p:sp>
      <p:sp>
        <p:nvSpPr>
          <p:cNvPr id="5" name="Titel 4">
            <a:extLst>
              <a:ext uri="{FF2B5EF4-FFF2-40B4-BE49-F238E27FC236}">
                <a16:creationId xmlns:a16="http://schemas.microsoft.com/office/drawing/2014/main" id="{E7101BE0-5A82-4AB7-9B5E-10A8F258EF3F}"/>
              </a:ext>
            </a:extLst>
          </p:cNvPr>
          <p:cNvSpPr>
            <a:spLocks noGrp="1"/>
          </p:cNvSpPr>
          <p:nvPr>
            <p:ph type="title"/>
          </p:nvPr>
        </p:nvSpPr>
        <p:spPr/>
        <p:txBody>
          <a:bodyPr/>
          <a:lstStyle/>
          <a:p>
            <a:r>
              <a:rPr lang="de-DE" dirty="0"/>
              <a:t>Inhalte </a:t>
            </a:r>
            <a:r>
              <a:rPr lang="de-DE" dirty="0" err="1"/>
              <a:t>GewHG</a:t>
            </a:r>
            <a:endParaRPr lang="de-DE" dirty="0"/>
          </a:p>
        </p:txBody>
      </p:sp>
    </p:spTree>
    <p:extLst>
      <p:ext uri="{BB962C8B-B14F-4D97-AF65-F5344CB8AC3E}">
        <p14:creationId xmlns:p14="http://schemas.microsoft.com/office/powerpoint/2010/main" val="34907746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0ABBF993-E8F4-4117-A49B-BEBA4F4BEDDF}"/>
              </a:ext>
            </a:extLst>
          </p:cNvPr>
          <p:cNvSpPr>
            <a:spLocks noGrp="1"/>
          </p:cNvSpPr>
          <p:nvPr>
            <p:ph idx="1"/>
          </p:nvPr>
        </p:nvSpPr>
        <p:spPr/>
        <p:txBody>
          <a:bodyPr>
            <a:normAutofit/>
          </a:bodyPr>
          <a:lstStyle/>
          <a:p>
            <a:pPr marL="0" indent="0">
              <a:buNone/>
            </a:pPr>
            <a:r>
              <a:rPr lang="de-DE" dirty="0"/>
              <a:t>Bessere Finanzierung des Hilfesystems, insb. der Frauenhäuser,</a:t>
            </a:r>
          </a:p>
          <a:p>
            <a:pPr marL="0" indent="0">
              <a:buNone/>
            </a:pPr>
            <a:r>
              <a:rPr lang="de-DE" dirty="0"/>
              <a:t>(2,6 Mrd. Euro des Bunds 2027 bis 2036), als Ko-Finanzierung an die Länder</a:t>
            </a:r>
          </a:p>
          <a:p>
            <a:pPr marL="0" indent="0">
              <a:buNone/>
            </a:pPr>
            <a:r>
              <a:rPr lang="de-DE" dirty="0"/>
              <a:t>Bis spätestens 1.1.27 Bestandsanalyse der Länder mit Bedarfsplanung und Finanzierungskonzept, danach Fortschreibung alle 5 Jahre</a:t>
            </a:r>
          </a:p>
          <a:p>
            <a:pPr marL="0" indent="0">
              <a:buNone/>
            </a:pPr>
            <a:r>
              <a:rPr lang="de-DE" dirty="0"/>
              <a:t>Länder werden mit den Kommunen über Mittel verhandeln</a:t>
            </a:r>
          </a:p>
          <a:p>
            <a:pPr marL="0" indent="0">
              <a:buNone/>
            </a:pPr>
            <a:r>
              <a:rPr lang="de-DE" b="1" dirty="0"/>
              <a:t>Gesetzestext:</a:t>
            </a:r>
          </a:p>
          <a:p>
            <a:pPr marL="0" indent="0">
              <a:buNone/>
            </a:pPr>
            <a:r>
              <a:rPr lang="de-DE" dirty="0">
                <a:hlinkClick r:id="rId2"/>
              </a:rPr>
              <a:t>Bundesgesetzblatt Teil I - Gesetz für ein verlässliches Hilfesystem bei geschlechtsspezifischer und häuslicher Gewalt - Bundesgesetzblatt</a:t>
            </a:r>
            <a:endParaRPr lang="de-DE" dirty="0"/>
          </a:p>
          <a:p>
            <a:endParaRPr lang="de-DE" dirty="0"/>
          </a:p>
          <a:p>
            <a:pPr marL="0" indent="0">
              <a:buNone/>
            </a:pPr>
            <a:endParaRPr lang="de-DE" dirty="0"/>
          </a:p>
        </p:txBody>
      </p:sp>
      <p:sp>
        <p:nvSpPr>
          <p:cNvPr id="3" name="Datumsplatzhalter 2">
            <a:extLst>
              <a:ext uri="{FF2B5EF4-FFF2-40B4-BE49-F238E27FC236}">
                <a16:creationId xmlns:a16="http://schemas.microsoft.com/office/drawing/2014/main" id="{6DDA609A-8DA3-4A64-B4A0-D51839C48CF0}"/>
              </a:ext>
            </a:extLst>
          </p:cNvPr>
          <p:cNvSpPr>
            <a:spLocks noGrp="1"/>
          </p:cNvSpPr>
          <p:nvPr>
            <p:ph type="dt" sz="half" idx="10"/>
          </p:nvPr>
        </p:nvSpPr>
        <p:spPr/>
        <p:txBody>
          <a:bodyPr/>
          <a:lstStyle/>
          <a:p>
            <a:r>
              <a:rPr lang="de-DE"/>
              <a:t>10.10.2025</a:t>
            </a:r>
            <a:endParaRPr lang="de-DE" dirty="0"/>
          </a:p>
        </p:txBody>
      </p:sp>
      <p:sp>
        <p:nvSpPr>
          <p:cNvPr id="5" name="Titel 4">
            <a:extLst>
              <a:ext uri="{FF2B5EF4-FFF2-40B4-BE49-F238E27FC236}">
                <a16:creationId xmlns:a16="http://schemas.microsoft.com/office/drawing/2014/main" id="{48882DD3-41B1-4701-BF76-616A23047CFD}"/>
              </a:ext>
            </a:extLst>
          </p:cNvPr>
          <p:cNvSpPr>
            <a:spLocks noGrp="1"/>
          </p:cNvSpPr>
          <p:nvPr>
            <p:ph type="title"/>
          </p:nvPr>
        </p:nvSpPr>
        <p:spPr>
          <a:xfrm>
            <a:off x="838200" y="681037"/>
            <a:ext cx="8293100" cy="697321"/>
          </a:xfrm>
        </p:spPr>
        <p:txBody>
          <a:bodyPr>
            <a:normAutofit fontScale="90000"/>
          </a:bodyPr>
          <a:lstStyle/>
          <a:p>
            <a:r>
              <a:rPr lang="de-DE" sz="4400" dirty="0"/>
              <a:t>Finanzierung</a:t>
            </a:r>
            <a:br>
              <a:rPr lang="de-DE" b="1" dirty="0"/>
            </a:br>
            <a:endParaRPr lang="de-DE" dirty="0"/>
          </a:p>
        </p:txBody>
      </p:sp>
    </p:spTree>
    <p:extLst>
      <p:ext uri="{BB962C8B-B14F-4D97-AF65-F5344CB8AC3E}">
        <p14:creationId xmlns:p14="http://schemas.microsoft.com/office/powerpoint/2010/main" val="23109845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88FEB6C4-7F53-4210-AF90-D3E1844643F2}"/>
              </a:ext>
            </a:extLst>
          </p:cNvPr>
          <p:cNvSpPr>
            <a:spLocks noGrp="1"/>
          </p:cNvSpPr>
          <p:nvPr>
            <p:ph idx="1"/>
          </p:nvPr>
        </p:nvSpPr>
        <p:spPr/>
        <p:txBody>
          <a:bodyPr>
            <a:normAutofit fontScale="92500" lnSpcReduction="20000"/>
          </a:bodyPr>
          <a:lstStyle/>
          <a:p>
            <a:r>
              <a:rPr lang="de-DE" dirty="0">
                <a:solidFill>
                  <a:srgbClr val="FF0000"/>
                </a:solidFill>
              </a:rPr>
              <a:t>Im Kreisgebiet</a:t>
            </a:r>
          </a:p>
          <a:p>
            <a:pPr lvl="1"/>
            <a:r>
              <a:rPr lang="de-DE" dirty="0"/>
              <a:t>Frauenhaus (4 Plätze für Frauen und ihre Kinder) mit angeschlossener Beratungsstelle*</a:t>
            </a:r>
          </a:p>
          <a:p>
            <a:pPr lvl="1"/>
            <a:r>
              <a:rPr lang="de-DE" dirty="0"/>
              <a:t>IST (Interventionsstelle, Zugang nur nach polizeilichem Einsatz)</a:t>
            </a:r>
          </a:p>
          <a:p>
            <a:pPr lvl="1"/>
            <a:r>
              <a:rPr lang="de-DE" dirty="0"/>
              <a:t>RRT Ahrweiler</a:t>
            </a:r>
          </a:p>
          <a:p>
            <a:pPr lvl="1"/>
            <a:r>
              <a:rPr lang="de-DE" dirty="0">
                <a:solidFill>
                  <a:srgbClr val="FF0000"/>
                </a:solidFill>
              </a:rPr>
              <a:t>Weggefallenes Angebot: </a:t>
            </a:r>
            <a:r>
              <a:rPr lang="de-DE" dirty="0">
                <a:solidFill>
                  <a:prstClr val="black"/>
                </a:solidFill>
              </a:rPr>
              <a:t>medizinische Soforthilfe und vertrauliche Spurensicherung Marienhaus Bad Neuenahr</a:t>
            </a:r>
            <a:endParaRPr lang="de-DE" dirty="0">
              <a:solidFill>
                <a:srgbClr val="FF0000"/>
              </a:solidFill>
            </a:endParaRPr>
          </a:p>
          <a:p>
            <a:pPr lvl="1"/>
            <a:endParaRPr lang="de-DE" dirty="0"/>
          </a:p>
          <a:p>
            <a:pPr lvl="0"/>
            <a:r>
              <a:rPr lang="de-DE" dirty="0">
                <a:solidFill>
                  <a:srgbClr val="FF0000"/>
                </a:solidFill>
              </a:rPr>
              <a:t>Außerhalb des Kreisgebiets</a:t>
            </a:r>
          </a:p>
          <a:p>
            <a:pPr lvl="1"/>
            <a:r>
              <a:rPr lang="de-DE" dirty="0"/>
              <a:t>Frauennotruf Koblenz (Fachberatungsstelle bei sexualisierter Gewalt)*</a:t>
            </a:r>
          </a:p>
          <a:p>
            <a:pPr lvl="1"/>
            <a:r>
              <a:rPr lang="de-DE" dirty="0"/>
              <a:t>Täterarbeitseinrichtung Koblenz</a:t>
            </a:r>
          </a:p>
          <a:p>
            <a:pPr lvl="1"/>
            <a:r>
              <a:rPr lang="de-DE" dirty="0"/>
              <a:t>Vertrauliche Spurensicherung, Koblenz, sowie Neuwied</a:t>
            </a:r>
          </a:p>
          <a:p>
            <a:pPr marL="457200" lvl="1" indent="0">
              <a:buNone/>
            </a:pPr>
            <a:endParaRPr lang="de-DE" dirty="0"/>
          </a:p>
          <a:p>
            <a:pPr marL="0" indent="0">
              <a:buNone/>
            </a:pPr>
            <a:r>
              <a:rPr lang="de-DE" dirty="0"/>
              <a:t>* erhalten Mittel aus dem Kreishaushalt</a:t>
            </a:r>
          </a:p>
          <a:p>
            <a:endParaRPr lang="de-DE" dirty="0"/>
          </a:p>
          <a:p>
            <a:endParaRPr lang="de-DE" dirty="0"/>
          </a:p>
          <a:p>
            <a:endParaRPr lang="de-DE" dirty="0"/>
          </a:p>
        </p:txBody>
      </p:sp>
      <p:sp>
        <p:nvSpPr>
          <p:cNvPr id="3" name="Datumsplatzhalter 2">
            <a:extLst>
              <a:ext uri="{FF2B5EF4-FFF2-40B4-BE49-F238E27FC236}">
                <a16:creationId xmlns:a16="http://schemas.microsoft.com/office/drawing/2014/main" id="{95DCA778-D878-420A-AA78-4FC69B8078BA}"/>
              </a:ext>
            </a:extLst>
          </p:cNvPr>
          <p:cNvSpPr>
            <a:spLocks noGrp="1"/>
          </p:cNvSpPr>
          <p:nvPr>
            <p:ph type="dt" sz="half" idx="10"/>
          </p:nvPr>
        </p:nvSpPr>
        <p:spPr/>
        <p:txBody>
          <a:bodyPr/>
          <a:lstStyle/>
          <a:p>
            <a:r>
              <a:rPr lang="de-DE"/>
              <a:t>10.10.2025</a:t>
            </a:r>
          </a:p>
        </p:txBody>
      </p:sp>
      <p:sp>
        <p:nvSpPr>
          <p:cNvPr id="5" name="Titel 4">
            <a:extLst>
              <a:ext uri="{FF2B5EF4-FFF2-40B4-BE49-F238E27FC236}">
                <a16:creationId xmlns:a16="http://schemas.microsoft.com/office/drawing/2014/main" id="{4E4D5D6C-3BD6-445E-BDFE-2B1F8488A176}"/>
              </a:ext>
            </a:extLst>
          </p:cNvPr>
          <p:cNvSpPr>
            <a:spLocks noGrp="1"/>
          </p:cNvSpPr>
          <p:nvPr>
            <p:ph type="title"/>
          </p:nvPr>
        </p:nvSpPr>
        <p:spPr/>
        <p:txBody>
          <a:bodyPr/>
          <a:lstStyle/>
          <a:p>
            <a:r>
              <a:rPr lang="de-DE" dirty="0"/>
              <a:t>Hilfesystem für das Kreisgebiet</a:t>
            </a:r>
          </a:p>
        </p:txBody>
      </p:sp>
    </p:spTree>
    <p:extLst>
      <p:ext uri="{BB962C8B-B14F-4D97-AF65-F5344CB8AC3E}">
        <p14:creationId xmlns:p14="http://schemas.microsoft.com/office/powerpoint/2010/main" val="7275084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EF4BCC24-7207-4708-A32C-BF72C6B25445}"/>
              </a:ext>
            </a:extLst>
          </p:cNvPr>
          <p:cNvSpPr>
            <a:spLocks noGrp="1"/>
          </p:cNvSpPr>
          <p:nvPr>
            <p:ph idx="1"/>
          </p:nvPr>
        </p:nvSpPr>
        <p:spPr/>
        <p:txBody>
          <a:bodyPr/>
          <a:lstStyle/>
          <a:p>
            <a:pPr marL="0" indent="0">
              <a:buNone/>
            </a:pPr>
            <a:endParaRPr lang="de-DE" dirty="0"/>
          </a:p>
          <a:p>
            <a:pPr marL="0" indent="0">
              <a:buNone/>
            </a:pPr>
            <a:endParaRPr lang="de-DE" dirty="0"/>
          </a:p>
          <a:p>
            <a:pPr marL="0" indent="0">
              <a:buNone/>
            </a:pPr>
            <a:endParaRPr lang="de-DE" dirty="0"/>
          </a:p>
          <a:p>
            <a:pPr marL="0" indent="0">
              <a:buNone/>
            </a:pPr>
            <a:endParaRPr lang="de-DE" dirty="0"/>
          </a:p>
          <a:p>
            <a:pPr marL="0" indent="0">
              <a:buNone/>
            </a:pPr>
            <a:r>
              <a:rPr lang="de-DE" dirty="0"/>
              <a:t>59.048 Beratungskontakte in 2023, Anstieg um 12% gegenüber dem Vorjahr</a:t>
            </a:r>
          </a:p>
          <a:p>
            <a:pPr marL="0" indent="0">
              <a:buNone/>
            </a:pPr>
            <a:endParaRPr lang="de-DE" dirty="0"/>
          </a:p>
          <a:p>
            <a:pPr marL="0" indent="0">
              <a:buNone/>
            </a:pPr>
            <a:r>
              <a:rPr lang="de-DE" dirty="0"/>
              <a:t>53% der Gespräche wurden zwischen 18 Uhr und 8 Uhr geführt oder an Wochenenden und Feiertagen</a:t>
            </a:r>
          </a:p>
        </p:txBody>
      </p:sp>
      <p:sp>
        <p:nvSpPr>
          <p:cNvPr id="3" name="Datumsplatzhalter 2">
            <a:extLst>
              <a:ext uri="{FF2B5EF4-FFF2-40B4-BE49-F238E27FC236}">
                <a16:creationId xmlns:a16="http://schemas.microsoft.com/office/drawing/2014/main" id="{52A09FA9-6EE7-4893-8C13-4E84C942F64C}"/>
              </a:ext>
            </a:extLst>
          </p:cNvPr>
          <p:cNvSpPr>
            <a:spLocks noGrp="1"/>
          </p:cNvSpPr>
          <p:nvPr>
            <p:ph type="dt" sz="half" idx="10"/>
          </p:nvPr>
        </p:nvSpPr>
        <p:spPr/>
        <p:txBody>
          <a:bodyPr/>
          <a:lstStyle/>
          <a:p>
            <a:r>
              <a:rPr lang="de-DE"/>
              <a:t>10.10.2025</a:t>
            </a:r>
          </a:p>
        </p:txBody>
      </p:sp>
      <p:sp>
        <p:nvSpPr>
          <p:cNvPr id="5" name="Titel 4">
            <a:extLst>
              <a:ext uri="{FF2B5EF4-FFF2-40B4-BE49-F238E27FC236}">
                <a16:creationId xmlns:a16="http://schemas.microsoft.com/office/drawing/2014/main" id="{C07157C7-9D32-4F3C-9A64-523A4E8AA549}"/>
              </a:ext>
            </a:extLst>
          </p:cNvPr>
          <p:cNvSpPr>
            <a:spLocks noGrp="1"/>
          </p:cNvSpPr>
          <p:nvPr>
            <p:ph type="title"/>
          </p:nvPr>
        </p:nvSpPr>
        <p:spPr/>
        <p:txBody>
          <a:bodyPr/>
          <a:lstStyle/>
          <a:p>
            <a:r>
              <a:rPr lang="de-DE" dirty="0"/>
              <a:t>Bundesweites Hilfetelefon</a:t>
            </a:r>
          </a:p>
        </p:txBody>
      </p:sp>
      <p:pic>
        <p:nvPicPr>
          <p:cNvPr id="6" name="Grafik 5">
            <a:extLst>
              <a:ext uri="{FF2B5EF4-FFF2-40B4-BE49-F238E27FC236}">
                <a16:creationId xmlns:a16="http://schemas.microsoft.com/office/drawing/2014/main" id="{44C32693-D0C6-454A-9221-4C9566C3D899}"/>
              </a:ext>
            </a:extLst>
          </p:cNvPr>
          <p:cNvPicPr>
            <a:picLocks noChangeAspect="1"/>
          </p:cNvPicPr>
          <p:nvPr/>
        </p:nvPicPr>
        <p:blipFill>
          <a:blip r:embed="rId2"/>
          <a:stretch>
            <a:fillRect/>
          </a:stretch>
        </p:blipFill>
        <p:spPr>
          <a:xfrm>
            <a:off x="4527291" y="2065370"/>
            <a:ext cx="2857500" cy="1047750"/>
          </a:xfrm>
          <a:prstGeom prst="rect">
            <a:avLst/>
          </a:prstGeom>
        </p:spPr>
      </p:pic>
    </p:spTree>
    <p:extLst>
      <p:ext uri="{BB962C8B-B14F-4D97-AF65-F5344CB8AC3E}">
        <p14:creationId xmlns:p14="http://schemas.microsoft.com/office/powerpoint/2010/main" val="3714153026"/>
      </p:ext>
    </p:extLst>
  </p:cSld>
  <p:clrMapOvr>
    <a:masterClrMapping/>
  </p:clrMapOvr>
</p:sld>
</file>

<file path=ppt/theme/theme1.xml><?xml version="1.0" encoding="utf-8"?>
<a:theme xmlns:a="http://schemas.openxmlformats.org/drawingml/2006/main" name="Layout mit farbiger Leist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4__PP_Endfassung MIT farbiger Leiste mit Thema.potx" id="{B223A4B7-89F6-46EC-9F79-81BA914DEC95}" vid="{5B55047C-63C5-49D9-90E8-41E6B221D991}"/>
    </a:ext>
  </a:extLst>
</a:theme>
</file>

<file path=ppt/theme/theme2.xml><?xml version="1.0" encoding="utf-8"?>
<a:theme xmlns:a="http://schemas.openxmlformats.org/drawingml/2006/main" name="1_Layout mit farbiger Leist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4__PP_Endfassung MIT farbiger Leiste mit Thema.potx" id="{B223A4B7-89F6-46EC-9F79-81BA914DEC95}" vid="{5B55047C-63C5-49D9-90E8-41E6B221D99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PP_Vorlage MIT farbiger Leiste</Template>
  <TotalTime>0</TotalTime>
  <Words>1410</Words>
  <Application>Microsoft Office PowerPoint</Application>
  <PresentationFormat>Breitbild</PresentationFormat>
  <Paragraphs>173</Paragraphs>
  <Slides>20</Slides>
  <Notes>3</Notes>
  <HiddenSlides>0</HiddenSlides>
  <MMClips>0</MMClips>
  <ScaleCrop>false</ScaleCrop>
  <HeadingPairs>
    <vt:vector size="6" baseType="variant">
      <vt:variant>
        <vt:lpstr>Verwendete Schriftarten</vt:lpstr>
      </vt:variant>
      <vt:variant>
        <vt:i4>4</vt:i4>
      </vt:variant>
      <vt:variant>
        <vt:lpstr>Design</vt:lpstr>
      </vt:variant>
      <vt:variant>
        <vt:i4>2</vt:i4>
      </vt:variant>
      <vt:variant>
        <vt:lpstr>Folientitel</vt:lpstr>
      </vt:variant>
      <vt:variant>
        <vt:i4>20</vt:i4>
      </vt:variant>
    </vt:vector>
  </HeadingPairs>
  <TitlesOfParts>
    <vt:vector size="26" baseType="lpstr">
      <vt:lpstr>Arial</vt:lpstr>
      <vt:lpstr>Calibri</vt:lpstr>
      <vt:lpstr>Symbol</vt:lpstr>
      <vt:lpstr>Wingdings</vt:lpstr>
      <vt:lpstr>Layout mit farbiger Leiste</vt:lpstr>
      <vt:lpstr>1_Layout mit farbiger Leiste</vt:lpstr>
      <vt:lpstr>  Häusliche Gewalt Regionaler Runder Tisch gegen Gewalt</vt:lpstr>
      <vt:lpstr>Aufgaben des RRT</vt:lpstr>
      <vt:lpstr>Orange Bänke</vt:lpstr>
      <vt:lpstr>Entwicklung</vt:lpstr>
      <vt:lpstr>Mitglieder RRT Ahrweiler</vt:lpstr>
      <vt:lpstr>Was ist häusliche Gewalt?</vt:lpstr>
      <vt:lpstr>Gewaltformen</vt:lpstr>
      <vt:lpstr>Gewaltformen</vt:lpstr>
      <vt:lpstr>Fallzahlen</vt:lpstr>
      <vt:lpstr>Polizeiliche Kriminalstatistik 2023</vt:lpstr>
      <vt:lpstr>Polizeiliche Kriminalstatistik 2023</vt:lpstr>
      <vt:lpstr>Fallzahlen Kreis Ahrweiler 2024 </vt:lpstr>
      <vt:lpstr>Rechtliche Rahmen</vt:lpstr>
      <vt:lpstr>Istanbul-Konvention </vt:lpstr>
      <vt:lpstr>EU-Gewaltschutzrichtlinie</vt:lpstr>
      <vt:lpstr>Gewalthilfegesetz</vt:lpstr>
      <vt:lpstr>Inhalte GewHG</vt:lpstr>
      <vt:lpstr>Finanzierung </vt:lpstr>
      <vt:lpstr>Hilfesystem für das Kreisgebiet</vt:lpstr>
      <vt:lpstr>Bundesweites Hilfetelefon</vt:lpstr>
    </vt:vector>
  </TitlesOfParts>
  <Company>Kreisverwaltung Ahrweiler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Gilles, Rita (Gleichstellungsbeauftragte)</dc:creator>
  <cp:lastModifiedBy>Gilles, Rita (Gleichstellungsbeauftragte)</cp:lastModifiedBy>
  <cp:revision>118</cp:revision>
  <dcterms:created xsi:type="dcterms:W3CDTF">2023-07-04T14:53:55Z</dcterms:created>
  <dcterms:modified xsi:type="dcterms:W3CDTF">2025-10-13T09:00:35Z</dcterms:modified>
</cp:coreProperties>
</file>