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510" r:id="rId2"/>
    <p:sldId id="511" r:id="rId3"/>
    <p:sldId id="2105" r:id="rId4"/>
    <p:sldId id="778" r:id="rId5"/>
    <p:sldId id="1991" r:id="rId6"/>
    <p:sldId id="1992" r:id="rId7"/>
    <p:sldId id="1993" r:id="rId8"/>
    <p:sldId id="1996" r:id="rId9"/>
    <p:sldId id="759" r:id="rId10"/>
    <p:sldId id="781" r:id="rId11"/>
    <p:sldId id="782" r:id="rId12"/>
    <p:sldId id="774" r:id="rId13"/>
    <p:sldId id="2107" r:id="rId14"/>
    <p:sldId id="2108" r:id="rId15"/>
    <p:sldId id="801" r:id="rId16"/>
    <p:sldId id="2123" r:id="rId17"/>
    <p:sldId id="796" r:id="rId18"/>
    <p:sldId id="772" r:id="rId19"/>
    <p:sldId id="783" r:id="rId20"/>
    <p:sldId id="553" r:id="rId21"/>
    <p:sldId id="784" r:id="rId22"/>
    <p:sldId id="965" r:id="rId23"/>
    <p:sldId id="967" r:id="rId24"/>
    <p:sldId id="786" r:id="rId25"/>
    <p:sldId id="790" r:id="rId26"/>
    <p:sldId id="792" r:id="rId27"/>
    <p:sldId id="787" r:id="rId28"/>
    <p:sldId id="1931" r:id="rId29"/>
    <p:sldId id="979" r:id="rId30"/>
    <p:sldId id="982" r:id="rId31"/>
    <p:sldId id="802" r:id="rId32"/>
    <p:sldId id="1797" r:id="rId33"/>
    <p:sldId id="718" r:id="rId34"/>
    <p:sldId id="719" r:id="rId35"/>
    <p:sldId id="2110" r:id="rId36"/>
    <p:sldId id="2111" r:id="rId37"/>
    <p:sldId id="2117" r:id="rId38"/>
    <p:sldId id="2121" r:id="rId39"/>
    <p:sldId id="2118" r:id="rId40"/>
    <p:sldId id="2036" r:id="rId41"/>
    <p:sldId id="556" r:id="rId42"/>
    <p:sldId id="980" r:id="rId43"/>
    <p:sldId id="2031" r:id="rId44"/>
    <p:sldId id="2122" r:id="rId45"/>
  </p:sldIdLst>
  <p:sldSz cx="9144000" cy="6858000" type="screen4x3"/>
  <p:notesSz cx="6797675" cy="9926638"/>
  <p:embeddedFontLst>
    <p:embeddedFont>
      <p:font typeface="Calibri" panose="020F0502020204030204" pitchFamily="34" charset="0"/>
      <p:regular r:id="rId48"/>
      <p:bold r:id="rId49"/>
      <p:italic r:id="rId50"/>
      <p:boldItalic r:id="rId51"/>
    </p:embeddedFont>
  </p:embeddedFontLst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41">
          <p15:clr>
            <a:srgbClr val="A4A3A4"/>
          </p15:clr>
        </p15:guide>
        <p15:guide id="2" pos="47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lanungsbüro VIA" initials="PV" lastIdx="1" clrIdx="0">
    <p:extLst>
      <p:ext uri="{19B8F6BF-5375-455C-9EA6-DF929625EA0E}">
        <p15:presenceInfo xmlns:p15="http://schemas.microsoft.com/office/powerpoint/2012/main" userId="79904b74a88e4ce4" providerId="Windows Live"/>
      </p:ext>
    </p:extLst>
  </p:cmAuthor>
  <p:cmAuthor id="2" name="Celina" initials="C" lastIdx="4" clrIdx="1">
    <p:extLst>
      <p:ext uri="{19B8F6BF-5375-455C-9EA6-DF929625EA0E}">
        <p15:presenceInfo xmlns:p15="http://schemas.microsoft.com/office/powerpoint/2012/main" userId="0533f3d2e66c6ef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A850"/>
    <a:srgbClr val="108A41"/>
    <a:srgbClr val="FFFFFF"/>
    <a:srgbClr val="0099CC"/>
    <a:srgbClr val="727272"/>
    <a:srgbClr val="000000"/>
    <a:srgbClr val="3F3F3F"/>
    <a:srgbClr val="969696"/>
    <a:srgbClr val="C8C8C8"/>
    <a:srgbClr val="503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41" autoAdjust="0"/>
    <p:restoredTop sz="93657" autoAdjust="0"/>
  </p:normalViewPr>
  <p:slideViewPr>
    <p:cSldViewPr>
      <p:cViewPr varScale="1">
        <p:scale>
          <a:sx n="103" d="100"/>
          <a:sy n="103" d="100"/>
        </p:scale>
        <p:origin x="900" y="114"/>
      </p:cViewPr>
      <p:guideLst>
        <p:guide orient="horz" pos="2341"/>
        <p:guide pos="476"/>
      </p:guideLst>
    </p:cSldViewPr>
  </p:slideViewPr>
  <p:outlineViewPr>
    <p:cViewPr>
      <p:scale>
        <a:sx n="100" d="100"/>
        <a:sy n="100" d="100"/>
      </p:scale>
      <p:origin x="0" y="-35646"/>
    </p:cViewPr>
    <p:sldLst>
      <p:sld r:id="rId1" collapse="1"/>
    </p:sldLst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3978" y="102"/>
      </p:cViewPr>
      <p:guideLst>
        <p:guide orient="horz" pos="3127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font" Target="fonts/font3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3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845"/>
            <a:ext cx="2945862" cy="49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555" tIns="48277" rIns="96555" bIns="48277" numCol="1" anchor="b" anchorCtr="0" compatLnSpc="1">
            <a:prstTxWarp prst="textNoShape">
              <a:avLst/>
            </a:prstTxWarp>
          </a:bodyPr>
          <a:lstStyle>
            <a:lvl1pPr defTabSz="965805">
              <a:defRPr sz="1400"/>
            </a:lvl1pPr>
          </a:lstStyle>
          <a:p>
            <a:pPr>
              <a:defRPr/>
            </a:pPr>
            <a:endParaRPr lang="de-DE" dirty="0">
              <a:latin typeface="+mj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815" y="9430845"/>
            <a:ext cx="2945862" cy="49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555" tIns="48277" rIns="96555" bIns="48277" numCol="1" anchor="b" anchorCtr="0" compatLnSpc="1">
            <a:prstTxWarp prst="textNoShape">
              <a:avLst/>
            </a:prstTxWarp>
          </a:bodyPr>
          <a:lstStyle>
            <a:lvl1pPr algn="r" defTabSz="965805">
              <a:defRPr sz="1400"/>
            </a:lvl1pPr>
          </a:lstStyle>
          <a:p>
            <a:pPr>
              <a:defRPr/>
            </a:pPr>
            <a:fld id="{3C5ACFF6-D84A-4A87-B01A-63110EF96567}" type="slidenum">
              <a:rPr lang="de-DE" b="1">
                <a:latin typeface="+mj-lt"/>
              </a:rPr>
              <a:pPr>
                <a:defRPr/>
              </a:pPr>
              <a:t>‹Nr.›</a:t>
            </a:fld>
            <a:endParaRPr lang="de-DE" b="1" dirty="0">
              <a:latin typeface="+mj-lt"/>
            </a:endParaRPr>
          </a:p>
        </p:txBody>
      </p:sp>
      <p:pic>
        <p:nvPicPr>
          <p:cNvPr id="8" name="Grafik 7" descr="Kopfzeile schmal_dunkelblau-weiß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" y="1"/>
            <a:ext cx="6797675" cy="877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4"/>
            <a:ext cx="2929142" cy="460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34" tIns="46618" rIns="93234" bIns="46618" numCol="1" anchor="t" anchorCtr="0" compatLnSpc="1">
            <a:prstTxWarp prst="textNoShape">
              <a:avLst/>
            </a:prstTxWarp>
          </a:bodyPr>
          <a:lstStyle>
            <a:lvl1pPr defTabSz="931755">
              <a:defRPr sz="130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4854" y="4"/>
            <a:ext cx="2930662" cy="460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34" tIns="46618" rIns="93234" bIns="46618" numCol="1" anchor="t" anchorCtr="0" compatLnSpc="1">
            <a:prstTxWarp prst="textNoShape">
              <a:avLst/>
            </a:prstTxWarp>
          </a:bodyPr>
          <a:lstStyle>
            <a:lvl1pPr algn="r" defTabSz="931755">
              <a:defRPr sz="130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41388" y="766763"/>
            <a:ext cx="4910137" cy="36845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714" y="4682324"/>
            <a:ext cx="4934092" cy="4528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34" tIns="46618" rIns="93234" bIns="466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Klicken Sie, um die Formate des Vorlagentextes zu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086"/>
            <a:ext cx="2929142" cy="460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34" tIns="46618" rIns="93234" bIns="46618" numCol="1" anchor="b" anchorCtr="0" compatLnSpc="1">
            <a:prstTxWarp prst="textNoShape">
              <a:avLst/>
            </a:prstTxWarp>
          </a:bodyPr>
          <a:lstStyle>
            <a:lvl1pPr defTabSz="931755">
              <a:defRPr sz="130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4854" y="9440086"/>
            <a:ext cx="2930662" cy="460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34" tIns="46618" rIns="93234" bIns="46618" numCol="1" anchor="b" anchorCtr="0" compatLnSpc="1">
            <a:prstTxWarp prst="textNoShape">
              <a:avLst/>
            </a:prstTxWarp>
          </a:bodyPr>
          <a:lstStyle>
            <a:lvl1pPr algn="r" defTabSz="931755">
              <a:defRPr sz="1300"/>
            </a:lvl1pPr>
          </a:lstStyle>
          <a:p>
            <a:pPr>
              <a:defRPr/>
            </a:pPr>
            <a:fld id="{D4058631-CBDC-471A-9A6D-129D068E502D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1</a:t>
            </a:fld>
            <a:endParaRPr lang="de-DE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2</a:t>
            </a:fld>
            <a:endParaRPr lang="de-DE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920039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>
            <a:extLst>
              <a:ext uri="{FF2B5EF4-FFF2-40B4-BE49-F238E27FC236}">
                <a16:creationId xmlns:a16="http://schemas.microsoft.com/office/drawing/2014/main" id="{E9655A80-0E80-4522-AFD4-C54C0DCAE82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90760" indent="-2656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62708" indent="-21254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487791" indent="-21254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912876" indent="-21254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337961" indent="-21254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763046" indent="-21254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188129" indent="-21254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613211" indent="-21254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5A09643-E379-4B71-A9FE-7ABCC5301473}" type="slidenum">
              <a:rPr lang="de-DE" altLang="de-DE" sz="1100">
                <a:solidFill>
                  <a:schemeClr val="tx2"/>
                </a:solidFill>
              </a:rPr>
              <a:pPr>
                <a:spcBef>
                  <a:spcPct val="0"/>
                </a:spcBef>
              </a:pPr>
              <a:t>5</a:t>
            </a:fld>
            <a:endParaRPr lang="de-DE" altLang="de-DE" sz="1100">
              <a:solidFill>
                <a:schemeClr val="tx2"/>
              </a:solidFill>
            </a:endParaRPr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1D947B17-7488-4F51-BFDF-15132F753F7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79463" y="700088"/>
            <a:ext cx="4670425" cy="3503612"/>
          </a:xfrm>
          <a:ln/>
        </p:spPr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CC795F49-56F8-42A7-A6A6-3163C8F2FD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28879" y="4436773"/>
            <a:ext cx="4569001" cy="420521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441" tIns="40720" rIns="81441" bIns="40720"/>
          <a:lstStyle/>
          <a:p>
            <a:pPr eaLnBrk="1" hangingPunct="1"/>
            <a:endParaRPr lang="en-US" altLang="de-DE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490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16281" indent="-275492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01969" indent="-220394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42758" indent="-220394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983546" indent="-220394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424334" indent="-2203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865121" indent="-2203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305908" indent="-2203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746698" indent="-2203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39F93B3-F02C-4261-8BD7-4AFC09B67B97}" type="slidenum">
              <a:rPr lang="de-DE" altLang="de-DE"/>
              <a:pPr/>
              <a:t>6</a:t>
            </a:fld>
            <a:endParaRPr lang="de-DE" altLang="de-DE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0900" y="722313"/>
            <a:ext cx="4811713" cy="3609975"/>
          </a:xfrm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6043" y="4572169"/>
            <a:ext cx="4773870" cy="433501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109" tIns="42554" rIns="85109" bIns="42554"/>
          <a:lstStyle/>
          <a:p>
            <a:pPr eaLnBrk="1" hangingPunct="1"/>
            <a:endParaRPr lang="en-US" altLang="de-DE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5758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16281" indent="-275492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01969" indent="-220394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42758" indent="-220394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983546" indent="-220394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424334" indent="-2203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865121" indent="-2203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305908" indent="-2203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746698" indent="-2203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39F93B3-F02C-4261-8BD7-4AFC09B67B97}" type="slidenum">
              <a:rPr lang="de-DE" altLang="de-DE"/>
              <a:pPr/>
              <a:t>7</a:t>
            </a:fld>
            <a:endParaRPr lang="de-DE" altLang="de-DE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0900" y="722313"/>
            <a:ext cx="4811713" cy="3609975"/>
          </a:xfrm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6043" y="4572169"/>
            <a:ext cx="4773870" cy="433501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109" tIns="42554" rIns="85109" bIns="42554"/>
          <a:lstStyle/>
          <a:p>
            <a:pPr eaLnBrk="1" hangingPunct="1"/>
            <a:endParaRPr lang="en-US" altLang="de-DE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9341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16281" indent="-275492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01969" indent="-220394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42758" indent="-220394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983546" indent="-220394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424334" indent="-2203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865121" indent="-2203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305908" indent="-2203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746698" indent="-2203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39F93B3-F02C-4261-8BD7-4AFC09B67B97}" type="slidenum">
              <a:rPr lang="de-DE" altLang="de-DE"/>
              <a:pPr/>
              <a:t>8</a:t>
            </a:fld>
            <a:endParaRPr lang="de-DE" altLang="de-DE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0900" y="722313"/>
            <a:ext cx="4811713" cy="3609975"/>
          </a:xfrm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6043" y="4572169"/>
            <a:ext cx="4773870" cy="433501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109" tIns="42554" rIns="85109" bIns="42554"/>
          <a:lstStyle/>
          <a:p>
            <a:pPr eaLnBrk="1" hangingPunct="1"/>
            <a:endParaRPr lang="en-US" altLang="de-DE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743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• Alle Städte und Gemeinden, aber auch ihre Orts- und Stadtteile werden in das kreisweite Radverkehrsnetz eingebunden. Die Binnenerschließung der </a:t>
            </a:r>
            <a:r>
              <a:rPr lang="de-DE" dirty="0" err="1"/>
              <a:t>Kernorte</a:t>
            </a:r>
            <a:r>
              <a:rPr lang="de-DE" dirty="0"/>
              <a:t> und ggf. zusätzliche Verbindungen sind dagegen Inhalt der Radverkehrskonzeptionen der Städte und Gemein-den. </a:t>
            </a:r>
          </a:p>
          <a:p>
            <a:r>
              <a:rPr lang="de-DE" dirty="0"/>
              <a:t>• Darüber hinaus werden wichtige Verkehrsziele überörtlicher Bedeutung berücksichtigt, ins-besondere Umsteigepunkte zum ÖPNV und wichtige Gewerbegebiete. </a:t>
            </a:r>
          </a:p>
          <a:p>
            <a:r>
              <a:rPr lang="de-DE" dirty="0"/>
              <a:t>• Neben dem Netz für den Alltagsradverkehr werden auch Netzbestandteile der touristischen Routen in das kreisweite Netz übernommen. 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1005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69805" indent="-29608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84314" indent="-236863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58041" indent="-236863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31765" indent="-236863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05492" indent="-236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79216" indent="-236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52944" indent="-236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26667" indent="-236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39F93B3-F02C-4261-8BD7-4AFC09B67B97}" type="slidenum">
              <a:rPr lang="de-DE" altLang="de-DE"/>
              <a:pPr/>
              <a:t>10</a:t>
            </a:fld>
            <a:endParaRPr lang="de-DE" altLang="de-DE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8538" y="766763"/>
            <a:ext cx="5114925" cy="3836987"/>
          </a:xfrm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5450" y="4858764"/>
            <a:ext cx="5211578" cy="460674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68" tIns="45734" rIns="91468" bIns="45734"/>
          <a:lstStyle/>
          <a:p>
            <a:pPr eaLnBrk="1" hangingPunct="1"/>
            <a:endParaRPr lang="en-US" altLang="de-DE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7862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493654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687" indent="-2856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2596" indent="-228519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99634" indent="-228519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6672" indent="-228519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3712" indent="-22851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0749" indent="-22851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7786" indent="-22851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4826" indent="-22851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AE9B27F-9EAE-4A8A-849C-FC835A176E21}" type="slidenum">
              <a:rPr lang="de-DE" altLang="de-DE"/>
              <a:pPr/>
              <a:t>12</a:t>
            </a:fld>
            <a:endParaRPr lang="de-DE" altLang="de-DE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4538"/>
            <a:ext cx="4960937" cy="3721100"/>
          </a:xfrm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4875" y="4713288"/>
            <a:ext cx="4987925" cy="44688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247" tIns="44123" rIns="88247" bIns="44123"/>
          <a:lstStyle/>
          <a:p>
            <a:pPr eaLnBrk="1" hangingPunct="1"/>
            <a:endParaRPr lang="en-US" altLang="de-DE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860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708126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527674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Entspricht den Hauptpendlerströmen</a:t>
            </a:r>
            <a:r>
              <a:rPr lang="de-DE" baseline="0" dirty="0"/>
              <a:t> in Richtung Rhein-Sieg-Kreis und Bonn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15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663344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16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11806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17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759933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18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43756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19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030556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20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356487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E00017-6165-41AF-A9F0-C76633CE2EDD}" type="slidenum">
              <a:rPr lang="de-AT">
                <a:solidFill>
                  <a:prstClr val="black"/>
                </a:solidFill>
              </a:rPr>
              <a:pPr/>
              <a:t>21</a:t>
            </a:fld>
            <a:endParaRPr lang="de-AT">
              <a:solidFill>
                <a:prstClr val="black"/>
              </a:solidFill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25" y="665163"/>
            <a:ext cx="4435475" cy="3327400"/>
          </a:xfrm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3082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22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486404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E00017-6165-41AF-A9F0-C76633CE2EDD}" type="slidenum">
              <a:rPr lang="de-AT">
                <a:solidFill>
                  <a:prstClr val="black"/>
                </a:solidFill>
              </a:rPr>
              <a:pPr/>
              <a:t>23</a:t>
            </a:fld>
            <a:endParaRPr lang="de-AT">
              <a:solidFill>
                <a:prstClr val="black"/>
              </a:solidFill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63625" y="665163"/>
            <a:ext cx="4435475" cy="3327400"/>
          </a:xfrm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416884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24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675346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422388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27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896578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29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920621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Von Burgbrohl aus verlorene Steigungen und Umwegig 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30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290851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32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217577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452938-6FEC-4D29-9896-0CEF8112C644}" type="slidenum">
              <a:rPr lang="de-DE" smtClean="0"/>
              <a:pPr/>
              <a:t>33</a:t>
            </a:fld>
            <a:endParaRPr lang="de-DE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66763"/>
            <a:ext cx="5116513" cy="3838575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580" y="4860171"/>
            <a:ext cx="5212505" cy="4606211"/>
          </a:xfrm>
          <a:noFill/>
          <a:ln/>
        </p:spPr>
        <p:txBody>
          <a:bodyPr lIns="90762" tIns="45383" rIns="90762" bIns="45383"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032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35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571298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36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327253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Haben wir 2x in DIN A1 dabei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37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6452407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/>
              <a:t>Haben wir 2x in DIN A1 dabei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39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6737648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40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4902767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41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8327849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42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5413890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44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42621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mailto:peter.gwiasda@viakoeln.de" TargetMode="External"/><Relationship Id="rId2" Type="http://schemas.openxmlformats.org/officeDocument/2006/relationships/hyperlink" Target="mailto:dominik.toennes@viakoeln.de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Bildplatzhalter 20"/>
          <p:cNvSpPr>
            <a:spLocks noGrp="1"/>
          </p:cNvSpPr>
          <p:nvPr>
            <p:ph type="pic" sz="quarter" idx="12"/>
          </p:nvPr>
        </p:nvSpPr>
        <p:spPr>
          <a:xfrm>
            <a:off x="6732241" y="2348880"/>
            <a:ext cx="2411760" cy="4509120"/>
          </a:xfrm>
          <a:prstGeom prst="rect">
            <a:avLst/>
          </a:prstGeom>
        </p:spPr>
        <p:txBody>
          <a:bodyPr/>
          <a:lstStyle>
            <a:lvl1pPr>
              <a:buNone/>
              <a:defRPr sz="2000" b="1">
                <a:latin typeface="Calibri" pitchFamily="34" charset="0"/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0" name="Textplatzhalter 8"/>
          <p:cNvSpPr>
            <a:spLocks noGrp="1"/>
          </p:cNvSpPr>
          <p:nvPr>
            <p:ph type="body" sz="quarter" idx="14" hasCustomPrompt="1"/>
          </p:nvPr>
        </p:nvSpPr>
        <p:spPr>
          <a:xfrm>
            <a:off x="179512" y="2204864"/>
            <a:ext cx="6408738" cy="1152128"/>
          </a:xfrm>
          <a:prstGeom prst="rect">
            <a:avLst/>
          </a:prstGeom>
        </p:spPr>
        <p:txBody>
          <a:bodyPr/>
          <a:lstStyle>
            <a:lvl1pPr>
              <a:buNone/>
              <a:defRPr sz="3200" b="1">
                <a:latin typeface="Calibri" pitchFamily="34" charset="0"/>
              </a:defRPr>
            </a:lvl1pPr>
          </a:lstStyle>
          <a:p>
            <a:pPr lvl="0"/>
            <a:r>
              <a:rPr lang="de-DE" dirty="0"/>
              <a:t>Titel</a:t>
            </a:r>
          </a:p>
          <a:p>
            <a:pPr lvl="0"/>
            <a:endParaRPr lang="de-DE" dirty="0"/>
          </a:p>
        </p:txBody>
      </p:sp>
      <p:sp>
        <p:nvSpPr>
          <p:cNvPr id="11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179512" y="4365104"/>
            <a:ext cx="6408738" cy="1296144"/>
          </a:xfrm>
          <a:prstGeom prst="rect">
            <a:avLst/>
          </a:prstGeom>
        </p:spPr>
        <p:txBody>
          <a:bodyPr/>
          <a:lstStyle>
            <a:lvl1pPr>
              <a:buNone/>
              <a:defRPr sz="2000" b="1">
                <a:latin typeface="Calibri" pitchFamily="34" charset="0"/>
              </a:defRPr>
            </a:lvl1pPr>
          </a:lstStyle>
          <a:p>
            <a:pPr lvl="0"/>
            <a:r>
              <a:rPr lang="de-DE" dirty="0"/>
              <a:t>Veranstaltung</a:t>
            </a:r>
          </a:p>
          <a:p>
            <a:pPr lvl="0"/>
            <a:endParaRPr lang="de-DE" dirty="0"/>
          </a:p>
        </p:txBody>
      </p:sp>
      <p:sp>
        <p:nvSpPr>
          <p:cNvPr id="1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79512" y="6381328"/>
            <a:ext cx="6408738" cy="360040"/>
          </a:xfrm>
          <a:prstGeom prst="rect">
            <a:avLst/>
          </a:prstGeom>
        </p:spPr>
        <p:txBody>
          <a:bodyPr/>
          <a:lstStyle>
            <a:lvl1pPr>
              <a:buNone/>
              <a:defRPr sz="1600" b="0">
                <a:latin typeface="Calibri" pitchFamily="34" charset="0"/>
              </a:defRPr>
            </a:lvl1pPr>
          </a:lstStyle>
          <a:p>
            <a:pPr lvl="0"/>
            <a:r>
              <a:rPr lang="de-DE" dirty="0"/>
              <a:t>Ort, Nov. 2020</a:t>
            </a:r>
          </a:p>
          <a:p>
            <a:pPr lvl="0"/>
            <a:endParaRPr lang="de-DE" dirty="0"/>
          </a:p>
        </p:txBody>
      </p: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D475148E-E1B4-4466-A971-4C375B0F3DB5}"/>
              </a:ext>
            </a:extLst>
          </p:cNvPr>
          <p:cNvGrpSpPr/>
          <p:nvPr userDrawn="1"/>
        </p:nvGrpSpPr>
        <p:grpSpPr>
          <a:xfrm>
            <a:off x="9333066" y="1135139"/>
            <a:ext cx="2011660" cy="5042830"/>
            <a:chOff x="9333066" y="1135139"/>
            <a:chExt cx="2011660" cy="5042830"/>
          </a:xfrm>
        </p:grpSpPr>
        <p:sp>
          <p:nvSpPr>
            <p:cNvPr id="14" name="Rectangle 5">
              <a:extLst>
                <a:ext uri="{FF2B5EF4-FFF2-40B4-BE49-F238E27FC236}">
                  <a16:creationId xmlns:a16="http://schemas.microsoft.com/office/drawing/2014/main" id="{1D39B6D4-DFFD-4796-A83C-1EBB6F52432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030093" y="4979238"/>
              <a:ext cx="314633" cy="314633"/>
            </a:xfrm>
            <a:prstGeom prst="rect">
              <a:avLst/>
            </a:prstGeom>
            <a:solidFill>
              <a:srgbClr val="45631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5" name="Rectangle 6">
              <a:extLst>
                <a:ext uri="{FF2B5EF4-FFF2-40B4-BE49-F238E27FC236}">
                  <a16:creationId xmlns:a16="http://schemas.microsoft.com/office/drawing/2014/main" id="{498627E0-4132-4A59-AED2-315B416CCDF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334923" y="1985447"/>
              <a:ext cx="314633" cy="314633"/>
            </a:xfrm>
            <a:prstGeom prst="rect">
              <a:avLst/>
            </a:prstGeom>
            <a:solidFill>
              <a:srgbClr val="FFA09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6" name="Rectangle 7">
              <a:extLst>
                <a:ext uri="{FF2B5EF4-FFF2-40B4-BE49-F238E27FC236}">
                  <a16:creationId xmlns:a16="http://schemas.microsoft.com/office/drawing/2014/main" id="{2E6C2F7F-BD8B-450E-9218-5869EA59F2A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334923" y="4983518"/>
              <a:ext cx="312493" cy="314633"/>
            </a:xfrm>
            <a:prstGeom prst="rect">
              <a:avLst/>
            </a:prstGeom>
            <a:solidFill>
              <a:srgbClr val="D1F79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7" name="Rectangle 8">
              <a:extLst>
                <a:ext uri="{FF2B5EF4-FFF2-40B4-BE49-F238E27FC236}">
                  <a16:creationId xmlns:a16="http://schemas.microsoft.com/office/drawing/2014/main" id="{BDF09896-0336-4953-BD98-C649BE2784E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030093" y="4090613"/>
              <a:ext cx="314633" cy="314633"/>
            </a:xfrm>
            <a:prstGeom prst="rect">
              <a:avLst/>
            </a:prstGeom>
            <a:solidFill>
              <a:srgbClr val="10334E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8" name="Rectangle 9">
              <a:extLst>
                <a:ext uri="{FF2B5EF4-FFF2-40B4-BE49-F238E27FC236}">
                  <a16:creationId xmlns:a16="http://schemas.microsoft.com/office/drawing/2014/main" id="{BD712085-5E87-48F7-866F-58DBE34E748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6576" y="1135139"/>
              <a:ext cx="314633" cy="314633"/>
            </a:xfrm>
            <a:prstGeom prst="rect">
              <a:avLst/>
            </a:prstGeom>
            <a:solidFill>
              <a:srgbClr val="FFED7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9" name="Rectangle 10">
              <a:extLst>
                <a:ext uri="{FF2B5EF4-FFF2-40B4-BE49-F238E27FC236}">
                  <a16:creationId xmlns:a16="http://schemas.microsoft.com/office/drawing/2014/main" id="{D5D76EA8-9B6A-4335-8D39-0EABBCC10CF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301" y="4095266"/>
              <a:ext cx="314633" cy="314633"/>
            </a:xfrm>
            <a:prstGeom prst="rect">
              <a:avLst/>
            </a:prstGeom>
            <a:solidFill>
              <a:srgbClr val="2C689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0" name="Rectangle 11">
              <a:extLst>
                <a:ext uri="{FF2B5EF4-FFF2-40B4-BE49-F238E27FC236}">
                  <a16:creationId xmlns:a16="http://schemas.microsoft.com/office/drawing/2014/main" id="{73D5DACB-CFFB-44E4-980C-5A5A89C28FB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2017" y="4512637"/>
              <a:ext cx="314633" cy="314633"/>
            </a:xfrm>
            <a:prstGeom prst="rect">
              <a:avLst/>
            </a:prstGeom>
            <a:solidFill>
              <a:srgbClr val="96C01E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2" name="Rectangle 12">
              <a:extLst>
                <a:ext uri="{FF2B5EF4-FFF2-40B4-BE49-F238E27FC236}">
                  <a16:creationId xmlns:a16="http://schemas.microsoft.com/office/drawing/2014/main" id="{EDEB855C-4E24-4EB4-AC27-4D076CADBB3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6576" y="4516918"/>
              <a:ext cx="314633" cy="314633"/>
            </a:xfrm>
            <a:prstGeom prst="rect">
              <a:avLst/>
            </a:prstGeom>
            <a:solidFill>
              <a:srgbClr val="C0DA78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3" name="Rectangle 13">
              <a:extLst>
                <a:ext uri="{FF2B5EF4-FFF2-40B4-BE49-F238E27FC236}">
                  <a16:creationId xmlns:a16="http://schemas.microsoft.com/office/drawing/2014/main" id="{604DD140-9F8B-490B-9B89-258A17AF1F5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4648" y="2828168"/>
              <a:ext cx="312493" cy="312493"/>
            </a:xfrm>
            <a:prstGeom prst="rect">
              <a:avLst/>
            </a:prstGeom>
            <a:solidFill>
              <a:srgbClr val="91478B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4" name="Rectangle 14">
              <a:extLst>
                <a:ext uri="{FF2B5EF4-FFF2-40B4-BE49-F238E27FC236}">
                  <a16:creationId xmlns:a16="http://schemas.microsoft.com/office/drawing/2014/main" id="{C8BC0D37-D210-4A62-A5B4-5F94D5F63C5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4649" y="1980584"/>
              <a:ext cx="314633" cy="314633"/>
            </a:xfrm>
            <a:prstGeom prst="rect">
              <a:avLst/>
            </a:prstGeom>
            <a:solidFill>
              <a:srgbClr val="E6353E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5" name="Rectangle 15">
              <a:extLst>
                <a:ext uri="{FF2B5EF4-FFF2-40B4-BE49-F238E27FC236}">
                  <a16:creationId xmlns:a16="http://schemas.microsoft.com/office/drawing/2014/main" id="{E9852828-1C6C-4D16-B9F6-118F6D3226F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4648" y="2404377"/>
              <a:ext cx="312493" cy="314633"/>
            </a:xfrm>
            <a:prstGeom prst="rect">
              <a:avLst/>
            </a:prstGeom>
            <a:solidFill>
              <a:srgbClr val="EE8AA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6" name="Rectangle 16">
              <a:extLst>
                <a:ext uri="{FF2B5EF4-FFF2-40B4-BE49-F238E27FC236}">
                  <a16:creationId xmlns:a16="http://schemas.microsoft.com/office/drawing/2014/main" id="{F27E20BB-1747-42BF-839C-496C964883E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2508" y="3247681"/>
              <a:ext cx="314633" cy="314633"/>
            </a:xfrm>
            <a:prstGeom prst="rect">
              <a:avLst/>
            </a:prstGeom>
            <a:solidFill>
              <a:srgbClr val="8C53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7" name="Rectangle 17">
              <a:extLst>
                <a:ext uri="{FF2B5EF4-FFF2-40B4-BE49-F238E27FC236}">
                  <a16:creationId xmlns:a16="http://schemas.microsoft.com/office/drawing/2014/main" id="{1F4AE762-A82C-4A15-B2BF-0D8490754B9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0368" y="1556792"/>
              <a:ext cx="314633" cy="314633"/>
            </a:xfrm>
            <a:prstGeom prst="rect">
              <a:avLst/>
            </a:prstGeom>
            <a:solidFill>
              <a:srgbClr val="FF913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8" name="Rectangle 18">
              <a:extLst>
                <a:ext uri="{FF2B5EF4-FFF2-40B4-BE49-F238E27FC236}">
                  <a16:creationId xmlns:a16="http://schemas.microsoft.com/office/drawing/2014/main" id="{78B22310-E33A-4E71-BB64-5487FD9CB60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4649" y="3671473"/>
              <a:ext cx="314633" cy="314633"/>
            </a:xfrm>
            <a:prstGeom prst="rect">
              <a:avLst/>
            </a:prstGeom>
            <a:solidFill>
              <a:srgbClr val="46B2D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9" name="Rectangle 19">
              <a:extLst>
                <a:ext uri="{FF2B5EF4-FFF2-40B4-BE49-F238E27FC236}">
                  <a16:creationId xmlns:a16="http://schemas.microsoft.com/office/drawing/2014/main" id="{155B40F6-26E6-41B6-A280-004C77A3806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0368" y="1135139"/>
              <a:ext cx="314633" cy="314633"/>
            </a:xfrm>
            <a:prstGeom prst="rect">
              <a:avLst/>
            </a:prstGeom>
            <a:solidFill>
              <a:srgbClr val="FFDD57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0" name="Rectangle 20">
              <a:extLst>
                <a:ext uri="{FF2B5EF4-FFF2-40B4-BE49-F238E27FC236}">
                  <a16:creationId xmlns:a16="http://schemas.microsoft.com/office/drawing/2014/main" id="{001D4BEB-1E23-487D-8169-07DE4A4E031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855" y="2828168"/>
              <a:ext cx="314633" cy="312493"/>
            </a:xfrm>
            <a:prstGeom prst="rect">
              <a:avLst/>
            </a:prstGeom>
            <a:solidFill>
              <a:srgbClr val="AE80A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1" name="Rectangle 21">
              <a:extLst>
                <a:ext uri="{FF2B5EF4-FFF2-40B4-BE49-F238E27FC236}">
                  <a16:creationId xmlns:a16="http://schemas.microsoft.com/office/drawing/2014/main" id="{D0154570-A6F7-4736-927C-5AA8A81DD27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855" y="2404377"/>
              <a:ext cx="314633" cy="314633"/>
            </a:xfrm>
            <a:prstGeom prst="rect">
              <a:avLst/>
            </a:prstGeom>
            <a:solidFill>
              <a:srgbClr val="EBC6D7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2" name="Rectangle 22">
              <a:extLst>
                <a:ext uri="{FF2B5EF4-FFF2-40B4-BE49-F238E27FC236}">
                  <a16:creationId xmlns:a16="http://schemas.microsoft.com/office/drawing/2014/main" id="{6E62813F-2916-4308-9188-6D6E5FF9A96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8716" y="3247681"/>
              <a:ext cx="314633" cy="314633"/>
            </a:xfrm>
            <a:prstGeom prst="rect">
              <a:avLst/>
            </a:prstGeom>
            <a:solidFill>
              <a:srgbClr val="9E8AC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3" name="Rectangle 23">
              <a:extLst>
                <a:ext uri="{FF2B5EF4-FFF2-40B4-BE49-F238E27FC236}">
                  <a16:creationId xmlns:a16="http://schemas.microsoft.com/office/drawing/2014/main" id="{206F93DA-EAC0-4D1A-AA24-0E31A36E307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6576" y="1556792"/>
              <a:ext cx="314633" cy="314633"/>
            </a:xfrm>
            <a:prstGeom prst="rect">
              <a:avLst/>
            </a:prstGeom>
            <a:solidFill>
              <a:srgbClr val="FFA557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4" name="Rectangle 24">
              <a:extLst>
                <a:ext uri="{FF2B5EF4-FFF2-40B4-BE49-F238E27FC236}">
                  <a16:creationId xmlns:a16="http://schemas.microsoft.com/office/drawing/2014/main" id="{7450CF4C-F015-4F0A-B37A-5BE806B94D6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1924" y="4981378"/>
              <a:ext cx="312493" cy="312493"/>
            </a:xfrm>
            <a:prstGeom prst="rect">
              <a:avLst/>
            </a:prstGeom>
            <a:solidFill>
              <a:srgbClr val="9CBC84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5" name="Rectangle 25">
              <a:extLst>
                <a:ext uri="{FF2B5EF4-FFF2-40B4-BE49-F238E27FC236}">
                  <a16:creationId xmlns:a16="http://schemas.microsoft.com/office/drawing/2014/main" id="{54421AD7-E761-43F6-BA87-DB69125766B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8440" y="4981378"/>
              <a:ext cx="312493" cy="314633"/>
            </a:xfrm>
            <a:prstGeom prst="rect">
              <a:avLst/>
            </a:prstGeom>
            <a:solidFill>
              <a:srgbClr val="5A913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6" name="Rectangle 26">
              <a:extLst>
                <a:ext uri="{FF2B5EF4-FFF2-40B4-BE49-F238E27FC236}">
                  <a16:creationId xmlns:a16="http://schemas.microsoft.com/office/drawing/2014/main" id="{D51B0096-4655-4893-9FF6-4B49D452DF5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337064" y="4095266"/>
              <a:ext cx="314633" cy="314633"/>
            </a:xfrm>
            <a:prstGeom prst="rect">
              <a:avLst/>
            </a:prstGeom>
            <a:solidFill>
              <a:srgbClr val="B7D5E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7" name="Rectangle 27">
              <a:extLst>
                <a:ext uri="{FF2B5EF4-FFF2-40B4-BE49-F238E27FC236}">
                  <a16:creationId xmlns:a16="http://schemas.microsoft.com/office/drawing/2014/main" id="{5CF36AD6-9D7F-4F60-8058-891998B4744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301" y="2828168"/>
              <a:ext cx="314633" cy="312493"/>
            </a:xfrm>
            <a:prstGeom prst="rect">
              <a:avLst/>
            </a:prstGeom>
            <a:solidFill>
              <a:srgbClr val="782A7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8" name="Rectangle 28">
              <a:extLst>
                <a:ext uri="{FF2B5EF4-FFF2-40B4-BE49-F238E27FC236}">
                  <a16:creationId xmlns:a16="http://schemas.microsoft.com/office/drawing/2014/main" id="{BDDB5BB2-BD56-474C-9E39-AABE6FA2114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8440" y="1980584"/>
              <a:ext cx="312493" cy="314633"/>
            </a:xfrm>
            <a:prstGeom prst="rect">
              <a:avLst/>
            </a:prstGeom>
            <a:solidFill>
              <a:srgbClr val="C3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9" name="Rectangle 29">
              <a:extLst>
                <a:ext uri="{FF2B5EF4-FFF2-40B4-BE49-F238E27FC236}">
                  <a16:creationId xmlns:a16="http://schemas.microsoft.com/office/drawing/2014/main" id="{42B340B3-818F-459B-BCB9-05C1323EE94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301" y="2404377"/>
              <a:ext cx="314633" cy="314633"/>
            </a:xfrm>
            <a:prstGeom prst="rect">
              <a:avLst/>
            </a:prstGeom>
            <a:solidFill>
              <a:srgbClr val="EE3D8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0" name="Rectangle 30">
              <a:extLst>
                <a:ext uri="{FF2B5EF4-FFF2-40B4-BE49-F238E27FC236}">
                  <a16:creationId xmlns:a16="http://schemas.microsoft.com/office/drawing/2014/main" id="{49A6CCDC-E93C-491D-859C-36A1DE79257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301" y="3245541"/>
              <a:ext cx="314633" cy="314633"/>
            </a:xfrm>
            <a:prstGeom prst="rect">
              <a:avLst/>
            </a:prstGeom>
            <a:solidFill>
              <a:srgbClr val="5E3CA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1" name="Rectangle 31">
              <a:extLst>
                <a:ext uri="{FF2B5EF4-FFF2-40B4-BE49-F238E27FC236}">
                  <a16:creationId xmlns:a16="http://schemas.microsoft.com/office/drawing/2014/main" id="{3BC502E6-3CB7-4E51-BEC8-F29766C179E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2019" y="1135139"/>
              <a:ext cx="314633" cy="314633"/>
            </a:xfrm>
            <a:prstGeom prst="rect">
              <a:avLst/>
            </a:prstGeom>
            <a:solidFill>
              <a:srgbClr val="FFD7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2" name="Rectangle 32">
              <a:extLst>
                <a:ext uri="{FF2B5EF4-FFF2-40B4-BE49-F238E27FC236}">
                  <a16:creationId xmlns:a16="http://schemas.microsoft.com/office/drawing/2014/main" id="{F0D917A9-97D3-46EC-A5C7-6AE4FB42909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030093" y="1980584"/>
              <a:ext cx="314633" cy="314633"/>
            </a:xfrm>
            <a:prstGeom prst="rect">
              <a:avLst/>
            </a:prstGeom>
            <a:solidFill>
              <a:srgbClr val="9B1619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3" name="Rectangle 33">
              <a:extLst>
                <a:ext uri="{FF2B5EF4-FFF2-40B4-BE49-F238E27FC236}">
                  <a16:creationId xmlns:a16="http://schemas.microsoft.com/office/drawing/2014/main" id="{2A7BEF90-A522-41A8-98B7-CBD8D92F0A8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2019" y="1556792"/>
              <a:ext cx="314633" cy="314633"/>
            </a:xfrm>
            <a:prstGeom prst="rect">
              <a:avLst/>
            </a:prstGeom>
            <a:solidFill>
              <a:srgbClr val="E66E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4" name="Rectangle 34">
              <a:extLst>
                <a:ext uri="{FF2B5EF4-FFF2-40B4-BE49-F238E27FC236}">
                  <a16:creationId xmlns:a16="http://schemas.microsoft.com/office/drawing/2014/main" id="{D1A28932-FD98-4200-A937-260EA401A16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3366" y="1980583"/>
              <a:ext cx="314633" cy="314633"/>
            </a:xfrm>
            <a:prstGeom prst="rect">
              <a:avLst/>
            </a:prstGeom>
            <a:solidFill>
              <a:srgbClr val="DC666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5" name="Rectangle 35">
              <a:extLst>
                <a:ext uri="{FF2B5EF4-FFF2-40B4-BE49-F238E27FC236}">
                  <a16:creationId xmlns:a16="http://schemas.microsoft.com/office/drawing/2014/main" id="{848D8C17-B162-46D0-B3F5-78134B2BCF4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2508" y="4095266"/>
              <a:ext cx="314633" cy="314633"/>
            </a:xfrm>
            <a:prstGeom prst="rect">
              <a:avLst/>
            </a:prstGeom>
            <a:solidFill>
              <a:srgbClr val="608EB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6" name="Rectangle 36">
              <a:extLst>
                <a:ext uri="{FF2B5EF4-FFF2-40B4-BE49-F238E27FC236}">
                  <a16:creationId xmlns:a16="http://schemas.microsoft.com/office/drawing/2014/main" id="{18B4CC47-9F72-46F4-A4E5-9F4CCA03170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855" y="4095266"/>
              <a:ext cx="314633" cy="314633"/>
            </a:xfrm>
            <a:prstGeom prst="rect">
              <a:avLst/>
            </a:prstGeom>
            <a:solidFill>
              <a:srgbClr val="94B4C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7" name="Rectangle 37">
              <a:extLst>
                <a:ext uri="{FF2B5EF4-FFF2-40B4-BE49-F238E27FC236}">
                  <a16:creationId xmlns:a16="http://schemas.microsoft.com/office/drawing/2014/main" id="{19FEE13B-D033-4EC4-ACE9-F5319A3A45D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78511" y="4983518"/>
              <a:ext cx="314633" cy="314633"/>
            </a:xfrm>
            <a:prstGeom prst="rect">
              <a:avLst/>
            </a:prstGeom>
            <a:solidFill>
              <a:srgbClr val="7AB54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8" name="Rectangle 38">
              <a:extLst>
                <a:ext uri="{FF2B5EF4-FFF2-40B4-BE49-F238E27FC236}">
                  <a16:creationId xmlns:a16="http://schemas.microsoft.com/office/drawing/2014/main" id="{A2415231-50E9-45B7-A686-8EC7D5E14F1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0368" y="4516918"/>
              <a:ext cx="314633" cy="314633"/>
            </a:xfrm>
            <a:prstGeom prst="rect">
              <a:avLst/>
            </a:prstGeom>
            <a:solidFill>
              <a:srgbClr val="B3D94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9" name="Rectangle 39">
              <a:extLst>
                <a:ext uri="{FF2B5EF4-FFF2-40B4-BE49-F238E27FC236}">
                  <a16:creationId xmlns:a16="http://schemas.microsoft.com/office/drawing/2014/main" id="{D92E2425-5B2C-4E66-9048-3B0B79F49B1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855" y="3671473"/>
              <a:ext cx="314633" cy="314633"/>
            </a:xfrm>
            <a:prstGeom prst="rect">
              <a:avLst/>
            </a:prstGeom>
            <a:solidFill>
              <a:srgbClr val="7ECEF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0" name="Rectangle 40">
              <a:extLst>
                <a:ext uri="{FF2B5EF4-FFF2-40B4-BE49-F238E27FC236}">
                  <a16:creationId xmlns:a16="http://schemas.microsoft.com/office/drawing/2014/main" id="{28C5C7DE-8119-4910-98A1-B068214598F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2018" y="3671473"/>
              <a:ext cx="314633" cy="314633"/>
            </a:xfrm>
            <a:prstGeom prst="rect">
              <a:avLst/>
            </a:prstGeom>
            <a:solidFill>
              <a:srgbClr val="008DD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1" name="Rectangle 5">
              <a:extLst>
                <a:ext uri="{FF2B5EF4-FFF2-40B4-BE49-F238E27FC236}">
                  <a16:creationId xmlns:a16="http://schemas.microsoft.com/office/drawing/2014/main" id="{F53678B6-3890-448C-B132-6976DEE8AA1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028236" y="5859056"/>
              <a:ext cx="314633" cy="31463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2" name="Rectangle 7">
              <a:extLst>
                <a:ext uri="{FF2B5EF4-FFF2-40B4-BE49-F238E27FC236}">
                  <a16:creationId xmlns:a16="http://schemas.microsoft.com/office/drawing/2014/main" id="{79984C53-8A0A-4942-9383-216316C4421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333066" y="5863336"/>
              <a:ext cx="312493" cy="314633"/>
            </a:xfrm>
            <a:prstGeom prst="rect">
              <a:avLst/>
            </a:prstGeom>
            <a:solidFill>
              <a:srgbClr val="C8C8C8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3" name="Rectangle 11">
              <a:extLst>
                <a:ext uri="{FF2B5EF4-FFF2-40B4-BE49-F238E27FC236}">
                  <a16:creationId xmlns:a16="http://schemas.microsoft.com/office/drawing/2014/main" id="{8720E574-D7DF-48B6-BB1D-9A7FF4A66A0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0160" y="5392455"/>
              <a:ext cx="314633" cy="314633"/>
            </a:xfrm>
            <a:prstGeom prst="rect">
              <a:avLst/>
            </a:prstGeom>
            <a:solidFill>
              <a:srgbClr val="50342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4" name="Rectangle 12">
              <a:extLst>
                <a:ext uri="{FF2B5EF4-FFF2-40B4-BE49-F238E27FC236}">
                  <a16:creationId xmlns:a16="http://schemas.microsoft.com/office/drawing/2014/main" id="{F3AF6591-C1AE-40FE-B9CD-F2D322B778A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4719" y="5396736"/>
              <a:ext cx="314633" cy="314633"/>
            </a:xfrm>
            <a:prstGeom prst="rect">
              <a:avLst/>
            </a:prstGeom>
            <a:solidFill>
              <a:srgbClr val="CE9D6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5" name="Rectangle 24">
              <a:extLst>
                <a:ext uri="{FF2B5EF4-FFF2-40B4-BE49-F238E27FC236}">
                  <a16:creationId xmlns:a16="http://schemas.microsoft.com/office/drawing/2014/main" id="{44FA1014-F220-43B8-A1D6-5A6558CAFE7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067" y="5861196"/>
              <a:ext cx="312493" cy="312493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6" name="Rectangle 25">
              <a:extLst>
                <a:ext uri="{FF2B5EF4-FFF2-40B4-BE49-F238E27FC236}">
                  <a16:creationId xmlns:a16="http://schemas.microsoft.com/office/drawing/2014/main" id="{EFC07F9D-78A6-498E-A5AD-C4A0C1F759B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583" y="5861196"/>
              <a:ext cx="312493" cy="314633"/>
            </a:xfrm>
            <a:prstGeom prst="rect">
              <a:avLst/>
            </a:prstGeom>
            <a:solidFill>
              <a:srgbClr val="3F3F3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7" name="Rectangle 37">
              <a:extLst>
                <a:ext uri="{FF2B5EF4-FFF2-40B4-BE49-F238E27FC236}">
                  <a16:creationId xmlns:a16="http://schemas.microsoft.com/office/drawing/2014/main" id="{270C2C87-FDDA-4362-9634-7780847C459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76654" y="5863336"/>
              <a:ext cx="314633" cy="314633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8" name="Rectangle 38">
              <a:extLst>
                <a:ext uri="{FF2B5EF4-FFF2-40B4-BE49-F238E27FC236}">
                  <a16:creationId xmlns:a16="http://schemas.microsoft.com/office/drawing/2014/main" id="{DB2B87FE-7489-41C1-9A1D-7F1B9A7FB7B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78511" y="5396736"/>
              <a:ext cx="314633" cy="314633"/>
            </a:xfrm>
            <a:prstGeom prst="rect">
              <a:avLst/>
            </a:prstGeom>
            <a:solidFill>
              <a:srgbClr val="996633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</p:grpSp>
      <p:cxnSp>
        <p:nvCxnSpPr>
          <p:cNvPr id="66" name="Gerade Verbindung 8">
            <a:extLst>
              <a:ext uri="{FF2B5EF4-FFF2-40B4-BE49-F238E27FC236}">
                <a16:creationId xmlns:a16="http://schemas.microsoft.com/office/drawing/2014/main" id="{ED54EE28-A8FE-410C-B3E5-99492A25E1FD}"/>
              </a:ext>
            </a:extLst>
          </p:cNvPr>
          <p:cNvCxnSpPr/>
          <p:nvPr userDrawn="1"/>
        </p:nvCxnSpPr>
        <p:spPr>
          <a:xfrm>
            <a:off x="0" y="565772"/>
            <a:ext cx="9144000" cy="0"/>
          </a:xfrm>
          <a:prstGeom prst="line">
            <a:avLst/>
          </a:prstGeom>
          <a:ln w="28575">
            <a:solidFill>
              <a:srgbClr val="13A8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Grafik 66">
            <a:extLst>
              <a:ext uri="{FF2B5EF4-FFF2-40B4-BE49-F238E27FC236}">
                <a16:creationId xmlns:a16="http://schemas.microsoft.com/office/drawing/2014/main" id="{F9603B90-AF24-4B72-8AE1-825F740402E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129221"/>
            <a:ext cx="480859" cy="27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9664" y="0"/>
            <a:ext cx="658705" cy="551987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lieder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el 10">
            <a:extLst>
              <a:ext uri="{FF2B5EF4-FFF2-40B4-BE49-F238E27FC236}">
                <a16:creationId xmlns:a16="http://schemas.microsoft.com/office/drawing/2014/main" id="{F8B0FD2B-FB94-49F2-AA06-FBC1142A53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0825" y="84733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algn="l">
              <a:lnSpc>
                <a:spcPct val="150000"/>
              </a:lnSpc>
              <a:defRPr sz="2800" b="1">
                <a:solidFill>
                  <a:srgbClr val="13A850"/>
                </a:solidFill>
              </a:defRPr>
            </a:lvl1pPr>
          </a:lstStyle>
          <a:p>
            <a:r>
              <a:rPr lang="de-DE" dirty="0"/>
              <a:t>Inhalt</a:t>
            </a:r>
            <a:br>
              <a:rPr lang="de-DE" dirty="0"/>
            </a:br>
            <a:endParaRPr lang="de-DE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130438" y="1871425"/>
            <a:ext cx="6408738" cy="3816424"/>
          </a:xfrm>
          <a:prstGeom prst="rect">
            <a:avLst/>
          </a:prstGeom>
        </p:spPr>
        <p:txBody>
          <a:bodyPr/>
          <a:lstStyle>
            <a:lvl1pPr>
              <a:buFont typeface="Wingdings" pitchFamily="2" charset="2"/>
              <a:buChar char="§"/>
              <a:defRPr sz="2200" b="0">
                <a:latin typeface="Calibri" pitchFamily="34" charset="0"/>
              </a:defRPr>
            </a:lvl1pPr>
          </a:lstStyle>
          <a:p>
            <a:pPr lvl="0"/>
            <a:r>
              <a:rPr lang="de-DE" dirty="0"/>
              <a:t>Inhalte</a:t>
            </a:r>
          </a:p>
        </p:txBody>
      </p: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661ED08A-E0BC-4964-AE8A-200B2E5408CE}"/>
              </a:ext>
            </a:extLst>
          </p:cNvPr>
          <p:cNvGrpSpPr/>
          <p:nvPr userDrawn="1"/>
        </p:nvGrpSpPr>
        <p:grpSpPr>
          <a:xfrm>
            <a:off x="9333066" y="1135139"/>
            <a:ext cx="2011660" cy="5042830"/>
            <a:chOff x="9333066" y="1135139"/>
            <a:chExt cx="2011660" cy="5042830"/>
          </a:xfrm>
        </p:grpSpPr>
        <p:sp>
          <p:nvSpPr>
            <p:cNvPr id="8" name="Rectangle 5">
              <a:extLst>
                <a:ext uri="{FF2B5EF4-FFF2-40B4-BE49-F238E27FC236}">
                  <a16:creationId xmlns:a16="http://schemas.microsoft.com/office/drawing/2014/main" id="{D1813439-19E4-4BC6-92C2-7C0F41443F1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030093" y="4979238"/>
              <a:ext cx="314633" cy="314633"/>
            </a:xfrm>
            <a:prstGeom prst="rect">
              <a:avLst/>
            </a:prstGeom>
            <a:solidFill>
              <a:srgbClr val="45631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id="{8F81960D-EC9A-4665-9CB6-63DD00CF254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334923" y="1985447"/>
              <a:ext cx="314633" cy="314633"/>
            </a:xfrm>
            <a:prstGeom prst="rect">
              <a:avLst/>
            </a:prstGeom>
            <a:solidFill>
              <a:srgbClr val="FFA09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4" name="Rectangle 7">
              <a:extLst>
                <a:ext uri="{FF2B5EF4-FFF2-40B4-BE49-F238E27FC236}">
                  <a16:creationId xmlns:a16="http://schemas.microsoft.com/office/drawing/2014/main" id="{216AF750-58A3-44EC-A42A-7042DB26447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334923" y="4983518"/>
              <a:ext cx="312493" cy="314633"/>
            </a:xfrm>
            <a:prstGeom prst="rect">
              <a:avLst/>
            </a:prstGeom>
            <a:solidFill>
              <a:srgbClr val="D1F79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id="{DC013FDA-42E1-48BF-8BC0-A5C4E4BC521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030093" y="4090613"/>
              <a:ext cx="314633" cy="314633"/>
            </a:xfrm>
            <a:prstGeom prst="rect">
              <a:avLst/>
            </a:prstGeom>
            <a:solidFill>
              <a:srgbClr val="10334E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6" name="Rectangle 9">
              <a:extLst>
                <a:ext uri="{FF2B5EF4-FFF2-40B4-BE49-F238E27FC236}">
                  <a16:creationId xmlns:a16="http://schemas.microsoft.com/office/drawing/2014/main" id="{B8DFD968-79C1-421E-9A2F-5F82A850AB5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6576" y="1135139"/>
              <a:ext cx="314633" cy="314633"/>
            </a:xfrm>
            <a:prstGeom prst="rect">
              <a:avLst/>
            </a:prstGeom>
            <a:solidFill>
              <a:srgbClr val="FFED7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id="{03129F54-A856-426C-90CB-CB229E88351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301" y="4095266"/>
              <a:ext cx="314633" cy="314633"/>
            </a:xfrm>
            <a:prstGeom prst="rect">
              <a:avLst/>
            </a:prstGeom>
            <a:solidFill>
              <a:srgbClr val="2C689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8" name="Rectangle 11">
              <a:extLst>
                <a:ext uri="{FF2B5EF4-FFF2-40B4-BE49-F238E27FC236}">
                  <a16:creationId xmlns:a16="http://schemas.microsoft.com/office/drawing/2014/main" id="{D579BE87-714E-445A-810F-0ED55B084A5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2017" y="4512637"/>
              <a:ext cx="314633" cy="314633"/>
            </a:xfrm>
            <a:prstGeom prst="rect">
              <a:avLst/>
            </a:prstGeom>
            <a:solidFill>
              <a:srgbClr val="96C01E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9" name="Rectangle 12">
              <a:extLst>
                <a:ext uri="{FF2B5EF4-FFF2-40B4-BE49-F238E27FC236}">
                  <a16:creationId xmlns:a16="http://schemas.microsoft.com/office/drawing/2014/main" id="{FAC70C83-2E0D-4340-9886-91CFD6C7D59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6576" y="4516918"/>
              <a:ext cx="314633" cy="314633"/>
            </a:xfrm>
            <a:prstGeom prst="rect">
              <a:avLst/>
            </a:prstGeom>
            <a:solidFill>
              <a:srgbClr val="C0DA78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0" name="Rectangle 13">
              <a:extLst>
                <a:ext uri="{FF2B5EF4-FFF2-40B4-BE49-F238E27FC236}">
                  <a16:creationId xmlns:a16="http://schemas.microsoft.com/office/drawing/2014/main" id="{28DA37D1-E3AE-42D3-B2E9-B648F60B6C1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4648" y="2828168"/>
              <a:ext cx="312493" cy="312493"/>
            </a:xfrm>
            <a:prstGeom prst="rect">
              <a:avLst/>
            </a:prstGeom>
            <a:solidFill>
              <a:srgbClr val="91478B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1" name="Rectangle 14">
              <a:extLst>
                <a:ext uri="{FF2B5EF4-FFF2-40B4-BE49-F238E27FC236}">
                  <a16:creationId xmlns:a16="http://schemas.microsoft.com/office/drawing/2014/main" id="{3635F245-AEBF-4CF0-81DA-BEC6F3CE8EA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4649" y="1980584"/>
              <a:ext cx="314633" cy="314633"/>
            </a:xfrm>
            <a:prstGeom prst="rect">
              <a:avLst/>
            </a:prstGeom>
            <a:solidFill>
              <a:srgbClr val="E6353E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2" name="Rectangle 15">
              <a:extLst>
                <a:ext uri="{FF2B5EF4-FFF2-40B4-BE49-F238E27FC236}">
                  <a16:creationId xmlns:a16="http://schemas.microsoft.com/office/drawing/2014/main" id="{B528ACDC-87A2-40A5-80BC-B787769B664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4648" y="2404377"/>
              <a:ext cx="312493" cy="314633"/>
            </a:xfrm>
            <a:prstGeom prst="rect">
              <a:avLst/>
            </a:prstGeom>
            <a:solidFill>
              <a:srgbClr val="EE8AA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3" name="Rectangle 16">
              <a:extLst>
                <a:ext uri="{FF2B5EF4-FFF2-40B4-BE49-F238E27FC236}">
                  <a16:creationId xmlns:a16="http://schemas.microsoft.com/office/drawing/2014/main" id="{BF5F0C25-E2BF-4FC1-BB0D-AD29F141123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2508" y="3247681"/>
              <a:ext cx="314633" cy="314633"/>
            </a:xfrm>
            <a:prstGeom prst="rect">
              <a:avLst/>
            </a:prstGeom>
            <a:solidFill>
              <a:srgbClr val="8C53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4" name="Rectangle 17">
              <a:extLst>
                <a:ext uri="{FF2B5EF4-FFF2-40B4-BE49-F238E27FC236}">
                  <a16:creationId xmlns:a16="http://schemas.microsoft.com/office/drawing/2014/main" id="{7407912A-2F10-45C7-9EC6-F184685A5D0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0368" y="1556792"/>
              <a:ext cx="314633" cy="314633"/>
            </a:xfrm>
            <a:prstGeom prst="rect">
              <a:avLst/>
            </a:prstGeom>
            <a:solidFill>
              <a:srgbClr val="FF913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5" name="Rectangle 18">
              <a:extLst>
                <a:ext uri="{FF2B5EF4-FFF2-40B4-BE49-F238E27FC236}">
                  <a16:creationId xmlns:a16="http://schemas.microsoft.com/office/drawing/2014/main" id="{A1D4B103-8E46-4A04-9D91-E9C90F76B3F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4649" y="3671473"/>
              <a:ext cx="314633" cy="314633"/>
            </a:xfrm>
            <a:prstGeom prst="rect">
              <a:avLst/>
            </a:prstGeom>
            <a:solidFill>
              <a:srgbClr val="46B2D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6" name="Rectangle 19">
              <a:extLst>
                <a:ext uri="{FF2B5EF4-FFF2-40B4-BE49-F238E27FC236}">
                  <a16:creationId xmlns:a16="http://schemas.microsoft.com/office/drawing/2014/main" id="{CA29DAB6-D064-48A9-AABE-1CADDC256E5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0368" y="1135139"/>
              <a:ext cx="314633" cy="314633"/>
            </a:xfrm>
            <a:prstGeom prst="rect">
              <a:avLst/>
            </a:prstGeom>
            <a:solidFill>
              <a:srgbClr val="FFDD57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7" name="Rectangle 20">
              <a:extLst>
                <a:ext uri="{FF2B5EF4-FFF2-40B4-BE49-F238E27FC236}">
                  <a16:creationId xmlns:a16="http://schemas.microsoft.com/office/drawing/2014/main" id="{0869C824-103F-4E24-A70E-69B7A0BB115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855" y="2828168"/>
              <a:ext cx="314633" cy="312493"/>
            </a:xfrm>
            <a:prstGeom prst="rect">
              <a:avLst/>
            </a:prstGeom>
            <a:solidFill>
              <a:srgbClr val="AE80A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8" name="Rectangle 21">
              <a:extLst>
                <a:ext uri="{FF2B5EF4-FFF2-40B4-BE49-F238E27FC236}">
                  <a16:creationId xmlns:a16="http://schemas.microsoft.com/office/drawing/2014/main" id="{FF111F22-ACAE-4037-80E7-F6C6E6B700A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855" y="2404377"/>
              <a:ext cx="314633" cy="314633"/>
            </a:xfrm>
            <a:prstGeom prst="rect">
              <a:avLst/>
            </a:prstGeom>
            <a:solidFill>
              <a:srgbClr val="EBC6D7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9" name="Rectangle 22">
              <a:extLst>
                <a:ext uri="{FF2B5EF4-FFF2-40B4-BE49-F238E27FC236}">
                  <a16:creationId xmlns:a16="http://schemas.microsoft.com/office/drawing/2014/main" id="{CD7428DC-6ABB-45F6-9B6E-3EF69CFB921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8716" y="3247681"/>
              <a:ext cx="314633" cy="314633"/>
            </a:xfrm>
            <a:prstGeom prst="rect">
              <a:avLst/>
            </a:prstGeom>
            <a:solidFill>
              <a:srgbClr val="9E8AC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1D9D66FB-9170-45A1-855C-79C347A7FDA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6576" y="1556792"/>
              <a:ext cx="314633" cy="314633"/>
            </a:xfrm>
            <a:prstGeom prst="rect">
              <a:avLst/>
            </a:prstGeom>
            <a:solidFill>
              <a:srgbClr val="FFA557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1" name="Rectangle 24">
              <a:extLst>
                <a:ext uri="{FF2B5EF4-FFF2-40B4-BE49-F238E27FC236}">
                  <a16:creationId xmlns:a16="http://schemas.microsoft.com/office/drawing/2014/main" id="{C8C3E3E2-FBB5-4CA9-92FA-A5D1DB2A0BC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1924" y="4981378"/>
              <a:ext cx="312493" cy="312493"/>
            </a:xfrm>
            <a:prstGeom prst="rect">
              <a:avLst/>
            </a:prstGeom>
            <a:solidFill>
              <a:srgbClr val="9CBC84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2" name="Rectangle 25">
              <a:extLst>
                <a:ext uri="{FF2B5EF4-FFF2-40B4-BE49-F238E27FC236}">
                  <a16:creationId xmlns:a16="http://schemas.microsoft.com/office/drawing/2014/main" id="{10A8EABA-9F78-42B5-8678-8D5C3A3D262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8440" y="4981378"/>
              <a:ext cx="312493" cy="314633"/>
            </a:xfrm>
            <a:prstGeom prst="rect">
              <a:avLst/>
            </a:prstGeom>
            <a:solidFill>
              <a:srgbClr val="5A913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3" name="Rectangle 26">
              <a:extLst>
                <a:ext uri="{FF2B5EF4-FFF2-40B4-BE49-F238E27FC236}">
                  <a16:creationId xmlns:a16="http://schemas.microsoft.com/office/drawing/2014/main" id="{8224F546-3488-4AED-9F84-8D52B992711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337064" y="4095266"/>
              <a:ext cx="314633" cy="314633"/>
            </a:xfrm>
            <a:prstGeom prst="rect">
              <a:avLst/>
            </a:prstGeom>
            <a:solidFill>
              <a:srgbClr val="B7D5E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4" name="Rectangle 27">
              <a:extLst>
                <a:ext uri="{FF2B5EF4-FFF2-40B4-BE49-F238E27FC236}">
                  <a16:creationId xmlns:a16="http://schemas.microsoft.com/office/drawing/2014/main" id="{A6303A16-E97D-4983-92A6-DD337CFFF2E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301" y="2828168"/>
              <a:ext cx="314633" cy="312493"/>
            </a:xfrm>
            <a:prstGeom prst="rect">
              <a:avLst/>
            </a:prstGeom>
            <a:solidFill>
              <a:srgbClr val="782A7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5" name="Rectangle 28">
              <a:extLst>
                <a:ext uri="{FF2B5EF4-FFF2-40B4-BE49-F238E27FC236}">
                  <a16:creationId xmlns:a16="http://schemas.microsoft.com/office/drawing/2014/main" id="{3DC86719-C191-422F-A11A-8C1412F98A6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8440" y="1980584"/>
              <a:ext cx="312493" cy="314633"/>
            </a:xfrm>
            <a:prstGeom prst="rect">
              <a:avLst/>
            </a:prstGeom>
            <a:solidFill>
              <a:srgbClr val="C3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6" name="Rectangle 29">
              <a:extLst>
                <a:ext uri="{FF2B5EF4-FFF2-40B4-BE49-F238E27FC236}">
                  <a16:creationId xmlns:a16="http://schemas.microsoft.com/office/drawing/2014/main" id="{83A905FF-2C24-4EE7-8C05-8D2C6C0F835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301" y="2404377"/>
              <a:ext cx="314633" cy="314633"/>
            </a:xfrm>
            <a:prstGeom prst="rect">
              <a:avLst/>
            </a:prstGeom>
            <a:solidFill>
              <a:srgbClr val="EE3D8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7" name="Rectangle 30">
              <a:extLst>
                <a:ext uri="{FF2B5EF4-FFF2-40B4-BE49-F238E27FC236}">
                  <a16:creationId xmlns:a16="http://schemas.microsoft.com/office/drawing/2014/main" id="{522E8431-890F-4B2C-85F1-69405735D32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301" y="3245541"/>
              <a:ext cx="314633" cy="314633"/>
            </a:xfrm>
            <a:prstGeom prst="rect">
              <a:avLst/>
            </a:prstGeom>
            <a:solidFill>
              <a:srgbClr val="5E3CA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8" name="Rectangle 31">
              <a:extLst>
                <a:ext uri="{FF2B5EF4-FFF2-40B4-BE49-F238E27FC236}">
                  <a16:creationId xmlns:a16="http://schemas.microsoft.com/office/drawing/2014/main" id="{046B8254-4BF8-4CD5-B497-AD27CFFB882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2019" y="1135139"/>
              <a:ext cx="314633" cy="314633"/>
            </a:xfrm>
            <a:prstGeom prst="rect">
              <a:avLst/>
            </a:prstGeom>
            <a:solidFill>
              <a:srgbClr val="FFD7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9" name="Rectangle 32">
              <a:extLst>
                <a:ext uri="{FF2B5EF4-FFF2-40B4-BE49-F238E27FC236}">
                  <a16:creationId xmlns:a16="http://schemas.microsoft.com/office/drawing/2014/main" id="{40671262-558E-4D2C-9CAA-A3B8476AC22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030093" y="1980584"/>
              <a:ext cx="314633" cy="314633"/>
            </a:xfrm>
            <a:prstGeom prst="rect">
              <a:avLst/>
            </a:prstGeom>
            <a:solidFill>
              <a:srgbClr val="9B1619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0" name="Rectangle 33">
              <a:extLst>
                <a:ext uri="{FF2B5EF4-FFF2-40B4-BE49-F238E27FC236}">
                  <a16:creationId xmlns:a16="http://schemas.microsoft.com/office/drawing/2014/main" id="{8AB0DBB5-4E3C-4F11-8B0C-9C111595349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2019" y="1556792"/>
              <a:ext cx="314633" cy="314633"/>
            </a:xfrm>
            <a:prstGeom prst="rect">
              <a:avLst/>
            </a:prstGeom>
            <a:solidFill>
              <a:srgbClr val="E66E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1" name="Rectangle 34">
              <a:extLst>
                <a:ext uri="{FF2B5EF4-FFF2-40B4-BE49-F238E27FC236}">
                  <a16:creationId xmlns:a16="http://schemas.microsoft.com/office/drawing/2014/main" id="{05373765-046C-437C-8EB8-D89854C660B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3366" y="1980583"/>
              <a:ext cx="314633" cy="314633"/>
            </a:xfrm>
            <a:prstGeom prst="rect">
              <a:avLst/>
            </a:prstGeom>
            <a:solidFill>
              <a:srgbClr val="DC666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2" name="Rectangle 35">
              <a:extLst>
                <a:ext uri="{FF2B5EF4-FFF2-40B4-BE49-F238E27FC236}">
                  <a16:creationId xmlns:a16="http://schemas.microsoft.com/office/drawing/2014/main" id="{EE19FD21-59FE-4D16-A08B-74F818DA883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2508" y="4095266"/>
              <a:ext cx="314633" cy="314633"/>
            </a:xfrm>
            <a:prstGeom prst="rect">
              <a:avLst/>
            </a:prstGeom>
            <a:solidFill>
              <a:srgbClr val="608EB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3" name="Rectangle 36">
              <a:extLst>
                <a:ext uri="{FF2B5EF4-FFF2-40B4-BE49-F238E27FC236}">
                  <a16:creationId xmlns:a16="http://schemas.microsoft.com/office/drawing/2014/main" id="{8249336D-289F-4D90-98F5-1543E431AA8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855" y="4095266"/>
              <a:ext cx="314633" cy="314633"/>
            </a:xfrm>
            <a:prstGeom prst="rect">
              <a:avLst/>
            </a:prstGeom>
            <a:solidFill>
              <a:srgbClr val="94B4C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4" name="Rectangle 37">
              <a:extLst>
                <a:ext uri="{FF2B5EF4-FFF2-40B4-BE49-F238E27FC236}">
                  <a16:creationId xmlns:a16="http://schemas.microsoft.com/office/drawing/2014/main" id="{3784BFA5-807C-41C7-BBCD-E03322C8F72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78511" y="4983518"/>
              <a:ext cx="314633" cy="314633"/>
            </a:xfrm>
            <a:prstGeom prst="rect">
              <a:avLst/>
            </a:prstGeom>
            <a:solidFill>
              <a:srgbClr val="7AB54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5" name="Rectangle 38">
              <a:extLst>
                <a:ext uri="{FF2B5EF4-FFF2-40B4-BE49-F238E27FC236}">
                  <a16:creationId xmlns:a16="http://schemas.microsoft.com/office/drawing/2014/main" id="{359CCC86-9483-4A2A-A698-3444A136A4F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0368" y="4516918"/>
              <a:ext cx="314633" cy="314633"/>
            </a:xfrm>
            <a:prstGeom prst="rect">
              <a:avLst/>
            </a:prstGeom>
            <a:solidFill>
              <a:srgbClr val="B3D94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6" name="Rectangle 39">
              <a:extLst>
                <a:ext uri="{FF2B5EF4-FFF2-40B4-BE49-F238E27FC236}">
                  <a16:creationId xmlns:a16="http://schemas.microsoft.com/office/drawing/2014/main" id="{ED0286A3-ACEA-4DB0-9F6A-15F75983187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855" y="3671473"/>
              <a:ext cx="314633" cy="314633"/>
            </a:xfrm>
            <a:prstGeom prst="rect">
              <a:avLst/>
            </a:prstGeom>
            <a:solidFill>
              <a:srgbClr val="7ECEF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7" name="Rectangle 40">
              <a:extLst>
                <a:ext uri="{FF2B5EF4-FFF2-40B4-BE49-F238E27FC236}">
                  <a16:creationId xmlns:a16="http://schemas.microsoft.com/office/drawing/2014/main" id="{4817E0F4-1C8C-48BA-8924-B866039315C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2018" y="3671473"/>
              <a:ext cx="314633" cy="314633"/>
            </a:xfrm>
            <a:prstGeom prst="rect">
              <a:avLst/>
            </a:prstGeom>
            <a:solidFill>
              <a:srgbClr val="008DD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8" name="Rectangle 5">
              <a:extLst>
                <a:ext uri="{FF2B5EF4-FFF2-40B4-BE49-F238E27FC236}">
                  <a16:creationId xmlns:a16="http://schemas.microsoft.com/office/drawing/2014/main" id="{B5193FEB-8E89-4754-B606-A8B8415BD30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028236" y="5859056"/>
              <a:ext cx="314633" cy="31463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9" name="Rectangle 7">
              <a:extLst>
                <a:ext uri="{FF2B5EF4-FFF2-40B4-BE49-F238E27FC236}">
                  <a16:creationId xmlns:a16="http://schemas.microsoft.com/office/drawing/2014/main" id="{81736347-4C78-40AE-B2AC-B3DD2FEF458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333066" y="5863336"/>
              <a:ext cx="312493" cy="314633"/>
            </a:xfrm>
            <a:prstGeom prst="rect">
              <a:avLst/>
            </a:prstGeom>
            <a:solidFill>
              <a:srgbClr val="C8C8C8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0" name="Rectangle 11">
              <a:extLst>
                <a:ext uri="{FF2B5EF4-FFF2-40B4-BE49-F238E27FC236}">
                  <a16:creationId xmlns:a16="http://schemas.microsoft.com/office/drawing/2014/main" id="{C3816993-10D1-40DD-A3D4-E156E7D3FEA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0160" y="5392455"/>
              <a:ext cx="314633" cy="314633"/>
            </a:xfrm>
            <a:prstGeom prst="rect">
              <a:avLst/>
            </a:prstGeom>
            <a:solidFill>
              <a:srgbClr val="50342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1" name="Rectangle 12">
              <a:extLst>
                <a:ext uri="{FF2B5EF4-FFF2-40B4-BE49-F238E27FC236}">
                  <a16:creationId xmlns:a16="http://schemas.microsoft.com/office/drawing/2014/main" id="{9C7CD31B-670C-4939-B1A2-55C6A93ACBF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4719" y="5396736"/>
              <a:ext cx="314633" cy="314633"/>
            </a:xfrm>
            <a:prstGeom prst="rect">
              <a:avLst/>
            </a:prstGeom>
            <a:solidFill>
              <a:srgbClr val="CE9D6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2" name="Rectangle 24">
              <a:extLst>
                <a:ext uri="{FF2B5EF4-FFF2-40B4-BE49-F238E27FC236}">
                  <a16:creationId xmlns:a16="http://schemas.microsoft.com/office/drawing/2014/main" id="{8AC628E4-61D1-46D6-A52C-D86C5770FDD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067" y="5861196"/>
              <a:ext cx="312493" cy="312493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3" name="Rectangle 25">
              <a:extLst>
                <a:ext uri="{FF2B5EF4-FFF2-40B4-BE49-F238E27FC236}">
                  <a16:creationId xmlns:a16="http://schemas.microsoft.com/office/drawing/2014/main" id="{A14FD990-B0D2-4A7A-A88F-E0F083B4066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583" y="5861196"/>
              <a:ext cx="312493" cy="314633"/>
            </a:xfrm>
            <a:prstGeom prst="rect">
              <a:avLst/>
            </a:prstGeom>
            <a:solidFill>
              <a:srgbClr val="3F3F3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4" name="Rectangle 37">
              <a:extLst>
                <a:ext uri="{FF2B5EF4-FFF2-40B4-BE49-F238E27FC236}">
                  <a16:creationId xmlns:a16="http://schemas.microsoft.com/office/drawing/2014/main" id="{F0052DAD-52F9-4E73-B7E7-157FC45F284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76654" y="5863336"/>
              <a:ext cx="314633" cy="314633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5" name="Rectangle 38">
              <a:extLst>
                <a:ext uri="{FF2B5EF4-FFF2-40B4-BE49-F238E27FC236}">
                  <a16:creationId xmlns:a16="http://schemas.microsoft.com/office/drawing/2014/main" id="{4C5793E3-5357-44CF-9FEF-FBB54F6AA26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78511" y="5396736"/>
              <a:ext cx="314633" cy="314633"/>
            </a:xfrm>
            <a:prstGeom prst="rect">
              <a:avLst/>
            </a:prstGeom>
            <a:solidFill>
              <a:srgbClr val="996633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</p:grpSp>
      <p:cxnSp>
        <p:nvCxnSpPr>
          <p:cNvPr id="61" name="Gerade Verbindung 8">
            <a:extLst>
              <a:ext uri="{FF2B5EF4-FFF2-40B4-BE49-F238E27FC236}">
                <a16:creationId xmlns:a16="http://schemas.microsoft.com/office/drawing/2014/main" id="{62B1FBDC-F484-486D-A784-9DBCB4DE6219}"/>
              </a:ext>
            </a:extLst>
          </p:cNvPr>
          <p:cNvCxnSpPr/>
          <p:nvPr userDrawn="1"/>
        </p:nvCxnSpPr>
        <p:spPr>
          <a:xfrm>
            <a:off x="0" y="565772"/>
            <a:ext cx="9144000" cy="0"/>
          </a:xfrm>
          <a:prstGeom prst="line">
            <a:avLst/>
          </a:prstGeom>
          <a:ln w="28575">
            <a:solidFill>
              <a:srgbClr val="13A8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Grafik 61">
            <a:extLst>
              <a:ext uri="{FF2B5EF4-FFF2-40B4-BE49-F238E27FC236}">
                <a16:creationId xmlns:a16="http://schemas.microsoft.com/office/drawing/2014/main" id="{ADCD4186-51FB-4C83-ABCC-39D1994104A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129221"/>
            <a:ext cx="480859" cy="27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79512" y="6381328"/>
            <a:ext cx="6408738" cy="360040"/>
          </a:xfrm>
          <a:prstGeom prst="rect">
            <a:avLst/>
          </a:prstGeom>
        </p:spPr>
        <p:txBody>
          <a:bodyPr/>
          <a:lstStyle>
            <a:lvl1pPr>
              <a:buNone/>
              <a:defRPr sz="1600" b="0">
                <a:latin typeface="Calibri" pitchFamily="34" charset="0"/>
              </a:defRPr>
            </a:lvl1pPr>
          </a:lstStyle>
          <a:p>
            <a:pPr lvl="0"/>
            <a:r>
              <a:rPr lang="de-DE" dirty="0"/>
              <a:t>Ort, Nov. 2020</a:t>
            </a:r>
          </a:p>
          <a:p>
            <a:pPr lvl="0"/>
            <a:endParaRPr lang="de-DE" dirty="0"/>
          </a:p>
        </p:txBody>
      </p:sp>
      <p:sp>
        <p:nvSpPr>
          <p:cNvPr id="57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59" name="Grafik 5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9664" y="0"/>
            <a:ext cx="658705" cy="551987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5"/>
          <p:cNvSpPr>
            <a:spLocks noGrp="1"/>
          </p:cNvSpPr>
          <p:nvPr>
            <p:ph type="body" sz="quarter" idx="11" hasCustomPrompt="1"/>
          </p:nvPr>
        </p:nvSpPr>
        <p:spPr>
          <a:xfrm>
            <a:off x="250825" y="1412776"/>
            <a:ext cx="8642350" cy="5040560"/>
          </a:xfrm>
          <a:prstGeom prst="rect">
            <a:avLst/>
          </a:prstGeom>
        </p:spPr>
        <p:txBody>
          <a:bodyPr/>
          <a:lstStyle>
            <a:lvl1pPr>
              <a:buFont typeface="Wingdings" pitchFamily="2" charset="2"/>
              <a:buChar char="§"/>
              <a:defRPr sz="2200" b="0" baseline="0">
                <a:latin typeface="Calibri" pitchFamily="34" charset="0"/>
              </a:defRPr>
            </a:lvl1pPr>
            <a:lvl2pPr>
              <a:buFont typeface="Wingdings" pitchFamily="2" charset="2"/>
              <a:buChar char="Ø"/>
              <a:defRPr sz="1800">
                <a:latin typeface="Calibri" pitchFamily="34" charset="0"/>
              </a:defRPr>
            </a:lvl2pPr>
            <a:lvl3pPr>
              <a:buNone/>
              <a:defRPr sz="1800">
                <a:latin typeface="Calibri" pitchFamily="34" charset="0"/>
              </a:defRPr>
            </a:lvl3pPr>
            <a:lvl4pPr>
              <a:buNone/>
              <a:defRPr sz="1800">
                <a:latin typeface="Calibri" pitchFamily="34" charset="0"/>
              </a:defRPr>
            </a:lvl4pPr>
            <a:lvl5pPr>
              <a:buNone/>
              <a:defRPr sz="1800">
                <a:latin typeface="Calibri" pitchFamily="34" charset="0"/>
              </a:defRPr>
            </a:lvl5pPr>
          </a:lstStyle>
          <a:p>
            <a:pPr lvl="0"/>
            <a:r>
              <a:rPr lang="de-DE" dirty="0"/>
              <a:t>Text in Calibri Schriftgröße 22</a:t>
            </a:r>
          </a:p>
          <a:p>
            <a:pPr lvl="1"/>
            <a:r>
              <a:rPr lang="de-DE" dirty="0"/>
              <a:t>Überschriften fett und Calibri 28 (bei langen Titeln ggf. kleiner)</a:t>
            </a:r>
          </a:p>
          <a:p>
            <a:pPr lvl="1"/>
            <a:r>
              <a:rPr lang="de-DE" dirty="0"/>
              <a:t>Unterüberschrift Calibri 22 (bei langen Titeln ggf. kleiner)</a:t>
            </a:r>
          </a:p>
        </p:txBody>
      </p:sp>
      <p:sp>
        <p:nvSpPr>
          <p:cNvPr id="13" name="Foliennummernplatzhalter 3"/>
          <p:cNvSpPr>
            <a:spLocks noGrp="1"/>
          </p:cNvSpPr>
          <p:nvPr userDrawn="1">
            <p:ph type="sldNum" sz="quarter" idx="12"/>
          </p:nvPr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lvl1pPr algn="r">
              <a:defRPr sz="1400" b="1">
                <a:latin typeface="+mj-lt"/>
              </a:defRPr>
            </a:lvl1pPr>
          </a:lstStyle>
          <a:p>
            <a:r>
              <a:rPr lang="de-DE" dirty="0"/>
              <a:t> </a:t>
            </a:r>
            <a:fld id="{E989EB65-4278-4153-BFC1-A4A006137B15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2" name="Titel 10"/>
          <p:cNvSpPr>
            <a:spLocks noGrp="1"/>
          </p:cNvSpPr>
          <p:nvPr>
            <p:ph type="title" hasCustomPrompt="1"/>
          </p:nvPr>
        </p:nvSpPr>
        <p:spPr>
          <a:xfrm>
            <a:off x="250825" y="84733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algn="l">
              <a:defRPr sz="2800" b="1">
                <a:solidFill>
                  <a:srgbClr val="13A850"/>
                </a:solidFill>
              </a:defRPr>
            </a:lvl1pPr>
          </a:lstStyle>
          <a:p>
            <a:r>
              <a:rPr lang="de-DE" dirty="0"/>
              <a:t>Überschrift</a:t>
            </a:r>
            <a:br>
              <a:rPr lang="de-DE" dirty="0"/>
            </a:br>
            <a:r>
              <a:rPr lang="de-DE" dirty="0"/>
              <a:t>ggf. Untertitel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2"/>
          </p:nvPr>
        </p:nvSpPr>
        <p:spPr>
          <a:xfrm>
            <a:off x="6732240" y="1412776"/>
            <a:ext cx="2411760" cy="5328592"/>
          </a:xfrm>
          <a:prstGeom prst="rect">
            <a:avLst/>
          </a:prstGeom>
        </p:spPr>
        <p:txBody>
          <a:bodyPr/>
          <a:lstStyle>
            <a:lvl1pPr>
              <a:buNone/>
              <a:defRPr sz="2000" b="1">
                <a:latin typeface="Calibri" pitchFamily="34" charset="0"/>
              </a:defRPr>
            </a:lvl1pPr>
          </a:lstStyle>
          <a:p>
            <a:r>
              <a:rPr lang="de-DE" sz="2000" b="1">
                <a:latin typeface="Calibri" pitchFamily="34" charset="0"/>
              </a:rPr>
              <a:t>Bild durch Klicken auf Symbol hinzufügen</a:t>
            </a:r>
            <a:endParaRPr lang="de-DE" dirty="0"/>
          </a:p>
        </p:txBody>
      </p:sp>
      <p:sp>
        <p:nvSpPr>
          <p:cNvPr id="5" name="Textplatzhalter 5"/>
          <p:cNvSpPr>
            <a:spLocks noGrp="1"/>
          </p:cNvSpPr>
          <p:nvPr>
            <p:ph type="body" sz="quarter" idx="11"/>
          </p:nvPr>
        </p:nvSpPr>
        <p:spPr>
          <a:xfrm>
            <a:off x="250825" y="1412776"/>
            <a:ext cx="6337399" cy="5328592"/>
          </a:xfrm>
          <a:prstGeom prst="rect">
            <a:avLst/>
          </a:prstGeom>
        </p:spPr>
        <p:txBody>
          <a:bodyPr/>
          <a:lstStyle>
            <a:lvl1pPr>
              <a:buNone/>
              <a:defRPr sz="2200">
                <a:latin typeface="Calibri" pitchFamily="34" charset="0"/>
              </a:defRPr>
            </a:lvl1pPr>
            <a:lvl2pPr>
              <a:buNone/>
              <a:defRPr sz="1800">
                <a:latin typeface="Calibri" pitchFamily="34" charset="0"/>
              </a:defRPr>
            </a:lvl2pPr>
            <a:lvl3pPr>
              <a:buNone/>
              <a:defRPr sz="1800">
                <a:latin typeface="Calibri" pitchFamily="34" charset="0"/>
              </a:defRPr>
            </a:lvl3pPr>
            <a:lvl4pPr>
              <a:buNone/>
              <a:defRPr sz="1800">
                <a:latin typeface="Calibri" pitchFamily="34" charset="0"/>
              </a:defRPr>
            </a:lvl4pPr>
            <a:lvl5pPr>
              <a:buNone/>
              <a:defRPr sz="1800">
                <a:latin typeface="Calibri" pitchFamily="34" charset="0"/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2" name="Titel 10"/>
          <p:cNvSpPr>
            <a:spLocks noGrp="1"/>
          </p:cNvSpPr>
          <p:nvPr>
            <p:ph type="title" hasCustomPrompt="1"/>
          </p:nvPr>
        </p:nvSpPr>
        <p:spPr>
          <a:xfrm>
            <a:off x="250825" y="84733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algn="l">
              <a:defRPr sz="2800" b="1">
                <a:solidFill>
                  <a:srgbClr val="13A850"/>
                </a:solidFill>
              </a:defRPr>
            </a:lvl1pPr>
          </a:lstStyle>
          <a:p>
            <a:r>
              <a:rPr lang="de-DE" dirty="0"/>
              <a:t>Überschrift</a:t>
            </a:r>
            <a:br>
              <a:rPr lang="de-DE" dirty="0"/>
            </a:br>
            <a:r>
              <a:rPr lang="de-DE" dirty="0"/>
              <a:t>ggf. Untertitel</a:t>
            </a:r>
          </a:p>
        </p:txBody>
      </p:sp>
      <p:sp>
        <p:nvSpPr>
          <p:cNvPr id="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79512" y="6381328"/>
            <a:ext cx="6408738" cy="360040"/>
          </a:xfrm>
          <a:prstGeom prst="rect">
            <a:avLst/>
          </a:prstGeom>
        </p:spPr>
        <p:txBody>
          <a:bodyPr/>
          <a:lstStyle>
            <a:lvl1pPr>
              <a:buNone/>
              <a:defRPr sz="1600" b="0">
                <a:latin typeface="Calibri" pitchFamily="34" charset="0"/>
              </a:defRPr>
            </a:lvl1pPr>
          </a:lstStyle>
          <a:p>
            <a:pPr lvl="0"/>
            <a:r>
              <a:rPr lang="de-DE" dirty="0"/>
              <a:t>Ort, Nov. 2020</a:t>
            </a:r>
          </a:p>
          <a:p>
            <a:pPr lvl="0"/>
            <a:endParaRPr lang="de-DE" dirty="0"/>
          </a:p>
        </p:txBody>
      </p:sp>
      <p:sp>
        <p:nvSpPr>
          <p:cNvPr id="8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und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5"/>
          <p:cNvSpPr>
            <a:spLocks noGrp="1"/>
          </p:cNvSpPr>
          <p:nvPr>
            <p:ph type="pic" sz="quarter" idx="13"/>
          </p:nvPr>
        </p:nvSpPr>
        <p:spPr>
          <a:xfrm>
            <a:off x="6732240" y="3284984"/>
            <a:ext cx="2411760" cy="1584176"/>
          </a:xfrm>
          <a:prstGeom prst="rect">
            <a:avLst/>
          </a:prstGeom>
        </p:spPr>
        <p:txBody>
          <a:bodyPr/>
          <a:lstStyle>
            <a:lvl1pPr>
              <a:buNone/>
              <a:defRPr sz="2000" b="1">
                <a:latin typeface="Calibri" pitchFamily="34" charset="0"/>
              </a:defRPr>
            </a:lvl1pPr>
          </a:lstStyle>
          <a:p>
            <a:r>
              <a:rPr lang="de-DE" sz="2000" b="1">
                <a:latin typeface="Calibri" pitchFamily="34" charset="0"/>
              </a:rPr>
              <a:t>Bild durch Klicken auf Symbol hinzufügen</a:t>
            </a:r>
            <a:endParaRPr lang="de-DE" dirty="0"/>
          </a:p>
        </p:txBody>
      </p:sp>
      <p:sp>
        <p:nvSpPr>
          <p:cNvPr id="8" name="Bildplatzhalter 5"/>
          <p:cNvSpPr>
            <a:spLocks noGrp="1"/>
          </p:cNvSpPr>
          <p:nvPr>
            <p:ph type="pic" sz="quarter" idx="14"/>
          </p:nvPr>
        </p:nvSpPr>
        <p:spPr>
          <a:xfrm>
            <a:off x="6732240" y="5157192"/>
            <a:ext cx="2411760" cy="1584176"/>
          </a:xfrm>
          <a:prstGeom prst="rect">
            <a:avLst/>
          </a:prstGeom>
        </p:spPr>
        <p:txBody>
          <a:bodyPr/>
          <a:lstStyle>
            <a:lvl1pPr>
              <a:buNone/>
              <a:defRPr sz="2000" b="1">
                <a:latin typeface="Calibri" pitchFamily="34" charset="0"/>
              </a:defRPr>
            </a:lvl1pPr>
          </a:lstStyle>
          <a:p>
            <a:r>
              <a:rPr lang="de-DE" sz="2000" b="1">
                <a:latin typeface="Calibri" pitchFamily="34" charset="0"/>
              </a:rPr>
              <a:t>Bild durch Klicken auf Symbol hinzufügen</a:t>
            </a:r>
            <a:endParaRPr lang="de-DE" dirty="0"/>
          </a:p>
        </p:txBody>
      </p:sp>
      <p:sp>
        <p:nvSpPr>
          <p:cNvPr id="9" name="Textplatzhalter 5"/>
          <p:cNvSpPr>
            <a:spLocks noGrp="1"/>
          </p:cNvSpPr>
          <p:nvPr>
            <p:ph type="body" sz="quarter" idx="11"/>
          </p:nvPr>
        </p:nvSpPr>
        <p:spPr>
          <a:xfrm>
            <a:off x="250825" y="1412776"/>
            <a:ext cx="6337399" cy="5328592"/>
          </a:xfrm>
          <a:prstGeom prst="rect">
            <a:avLst/>
          </a:prstGeom>
        </p:spPr>
        <p:txBody>
          <a:bodyPr/>
          <a:lstStyle>
            <a:lvl1pPr>
              <a:buNone/>
              <a:defRPr sz="2200">
                <a:latin typeface="Calibri" pitchFamily="34" charset="0"/>
              </a:defRPr>
            </a:lvl1pPr>
            <a:lvl2pPr>
              <a:buNone/>
              <a:defRPr sz="1800">
                <a:latin typeface="Calibri" pitchFamily="34" charset="0"/>
              </a:defRPr>
            </a:lvl2pPr>
            <a:lvl3pPr>
              <a:buNone/>
              <a:defRPr sz="1800">
                <a:latin typeface="Calibri" pitchFamily="34" charset="0"/>
              </a:defRPr>
            </a:lvl3pPr>
            <a:lvl4pPr>
              <a:buNone/>
              <a:defRPr sz="1800">
                <a:latin typeface="Calibri" pitchFamily="34" charset="0"/>
              </a:defRPr>
            </a:lvl4pPr>
            <a:lvl5pPr>
              <a:buNone/>
              <a:defRPr sz="1800">
                <a:latin typeface="Calibri" pitchFamily="34" charset="0"/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12" name="Bildplatzhalter 5"/>
          <p:cNvSpPr>
            <a:spLocks noGrp="1"/>
          </p:cNvSpPr>
          <p:nvPr>
            <p:ph type="pic" sz="quarter" idx="16"/>
          </p:nvPr>
        </p:nvSpPr>
        <p:spPr>
          <a:xfrm>
            <a:off x="6732240" y="1412776"/>
            <a:ext cx="2411760" cy="1584176"/>
          </a:xfrm>
          <a:prstGeom prst="rect">
            <a:avLst/>
          </a:prstGeom>
        </p:spPr>
        <p:txBody>
          <a:bodyPr/>
          <a:lstStyle>
            <a:lvl1pPr>
              <a:buNone/>
              <a:defRPr sz="2000" b="1">
                <a:latin typeface="Calibri" pitchFamily="34" charset="0"/>
              </a:defRPr>
            </a:lvl1pPr>
          </a:lstStyle>
          <a:p>
            <a:r>
              <a:rPr lang="de-DE" sz="2000" b="1">
                <a:latin typeface="Calibri" pitchFamily="34" charset="0"/>
              </a:rPr>
              <a:t>Bild durch Klicken auf Symbol hinzufügen</a:t>
            </a:r>
            <a:endParaRPr lang="de-DE" dirty="0"/>
          </a:p>
        </p:txBody>
      </p:sp>
      <p:sp>
        <p:nvSpPr>
          <p:cNvPr id="16" name="Titel 10"/>
          <p:cNvSpPr>
            <a:spLocks noGrp="1"/>
          </p:cNvSpPr>
          <p:nvPr>
            <p:ph type="title" hasCustomPrompt="1"/>
          </p:nvPr>
        </p:nvSpPr>
        <p:spPr>
          <a:xfrm>
            <a:off x="250825" y="84733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algn="l">
              <a:defRPr sz="2800" b="1">
                <a:solidFill>
                  <a:srgbClr val="13A850"/>
                </a:solidFill>
              </a:defRPr>
            </a:lvl1pPr>
          </a:lstStyle>
          <a:p>
            <a:r>
              <a:rPr lang="de-DE" dirty="0"/>
              <a:t>Überschrift</a:t>
            </a:r>
            <a:br>
              <a:rPr lang="de-DE" dirty="0"/>
            </a:br>
            <a:r>
              <a:rPr lang="de-DE" dirty="0"/>
              <a:t>ggf. Untertitel</a:t>
            </a:r>
          </a:p>
        </p:txBody>
      </p:sp>
      <p:sp>
        <p:nvSpPr>
          <p:cNvPr id="1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179512" y="6381328"/>
            <a:ext cx="6408738" cy="360040"/>
          </a:xfrm>
          <a:prstGeom prst="rect">
            <a:avLst/>
          </a:prstGeom>
        </p:spPr>
        <p:txBody>
          <a:bodyPr/>
          <a:lstStyle>
            <a:lvl1pPr>
              <a:buNone/>
              <a:defRPr sz="1600" b="0">
                <a:latin typeface="Calibri" pitchFamily="34" charset="0"/>
              </a:defRPr>
            </a:lvl1pPr>
          </a:lstStyle>
          <a:p>
            <a:pPr lvl="0"/>
            <a:r>
              <a:rPr lang="de-DE" dirty="0"/>
              <a:t>Ort, Nov. 2020</a:t>
            </a:r>
          </a:p>
          <a:p>
            <a:pPr lvl="0"/>
            <a:endParaRPr lang="de-DE" dirty="0"/>
          </a:p>
        </p:txBody>
      </p:sp>
      <p:sp>
        <p:nvSpPr>
          <p:cNvPr id="11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5"/>
          <p:cNvSpPr>
            <a:spLocks noGrp="1" noChangeAspect="1"/>
          </p:cNvSpPr>
          <p:nvPr>
            <p:ph type="pic" sz="quarter" idx="15"/>
          </p:nvPr>
        </p:nvSpPr>
        <p:spPr>
          <a:xfrm>
            <a:off x="0" y="1340768"/>
            <a:ext cx="4499992" cy="2664296"/>
          </a:xfrm>
          <a:prstGeom prst="rect">
            <a:avLst/>
          </a:prstGeom>
        </p:spPr>
        <p:txBody>
          <a:bodyPr/>
          <a:lstStyle>
            <a:lvl1pPr>
              <a:buNone/>
              <a:defRPr sz="2000" b="1">
                <a:latin typeface="Calibri" pitchFamily="34" charset="0"/>
              </a:defRPr>
            </a:lvl1pPr>
          </a:lstStyle>
          <a:p>
            <a:r>
              <a:rPr lang="de-DE" sz="2000" b="1">
                <a:latin typeface="Calibri" pitchFamily="34" charset="0"/>
              </a:rPr>
              <a:t>Bild durch Klicken auf Symbol hinzufügen</a:t>
            </a:r>
            <a:endParaRPr lang="de-DE" dirty="0"/>
          </a:p>
        </p:txBody>
      </p:sp>
      <p:sp>
        <p:nvSpPr>
          <p:cNvPr id="12" name="Bildplatzhalter 5"/>
          <p:cNvSpPr>
            <a:spLocks noGrp="1" noChangeAspect="1"/>
          </p:cNvSpPr>
          <p:nvPr>
            <p:ph type="pic" sz="quarter" idx="16"/>
          </p:nvPr>
        </p:nvSpPr>
        <p:spPr>
          <a:xfrm>
            <a:off x="0" y="4077072"/>
            <a:ext cx="4499992" cy="2664296"/>
          </a:xfrm>
          <a:prstGeom prst="rect">
            <a:avLst/>
          </a:prstGeom>
        </p:spPr>
        <p:txBody>
          <a:bodyPr/>
          <a:lstStyle>
            <a:lvl1pPr>
              <a:buNone/>
              <a:defRPr sz="2000" b="1">
                <a:latin typeface="Calibri" pitchFamily="34" charset="0"/>
              </a:defRPr>
            </a:lvl1pPr>
          </a:lstStyle>
          <a:p>
            <a:r>
              <a:rPr lang="de-DE" sz="2000" b="1">
                <a:latin typeface="Calibri" pitchFamily="34" charset="0"/>
              </a:rPr>
              <a:t>Bild durch Klicken auf Symbol hinzufügen</a:t>
            </a:r>
            <a:endParaRPr lang="de-DE" dirty="0"/>
          </a:p>
        </p:txBody>
      </p:sp>
      <p:sp>
        <p:nvSpPr>
          <p:cNvPr id="13" name="Bildplatzhalter 5"/>
          <p:cNvSpPr>
            <a:spLocks noGrp="1" noChangeAspect="1"/>
          </p:cNvSpPr>
          <p:nvPr>
            <p:ph type="pic" sz="quarter" idx="17"/>
          </p:nvPr>
        </p:nvSpPr>
        <p:spPr>
          <a:xfrm>
            <a:off x="4572000" y="1340768"/>
            <a:ext cx="4572000" cy="2664296"/>
          </a:xfrm>
          <a:prstGeom prst="rect">
            <a:avLst/>
          </a:prstGeom>
        </p:spPr>
        <p:txBody>
          <a:bodyPr/>
          <a:lstStyle>
            <a:lvl1pPr>
              <a:buNone/>
              <a:defRPr sz="2000" b="1">
                <a:latin typeface="Calibri" pitchFamily="34" charset="0"/>
              </a:defRPr>
            </a:lvl1pPr>
          </a:lstStyle>
          <a:p>
            <a:r>
              <a:rPr lang="de-DE" sz="2000" b="1">
                <a:latin typeface="Calibri" pitchFamily="34" charset="0"/>
              </a:rPr>
              <a:t>Bild durch Klicken auf Symbol hinzufügen</a:t>
            </a:r>
            <a:endParaRPr lang="de-DE" dirty="0"/>
          </a:p>
        </p:txBody>
      </p:sp>
      <p:sp>
        <p:nvSpPr>
          <p:cNvPr id="14" name="Bildplatzhalter 5"/>
          <p:cNvSpPr>
            <a:spLocks noGrp="1" noChangeAspect="1"/>
          </p:cNvSpPr>
          <p:nvPr>
            <p:ph type="pic" sz="quarter" idx="18"/>
          </p:nvPr>
        </p:nvSpPr>
        <p:spPr>
          <a:xfrm>
            <a:off x="4572000" y="4077072"/>
            <a:ext cx="4572000" cy="2664296"/>
          </a:xfrm>
          <a:prstGeom prst="rect">
            <a:avLst/>
          </a:prstGeom>
        </p:spPr>
        <p:txBody>
          <a:bodyPr/>
          <a:lstStyle>
            <a:lvl1pPr>
              <a:buNone/>
              <a:defRPr sz="2000" b="1">
                <a:latin typeface="Calibri" pitchFamily="34" charset="0"/>
              </a:defRPr>
            </a:lvl1pPr>
          </a:lstStyle>
          <a:p>
            <a:r>
              <a:rPr lang="de-DE" sz="2000" b="1">
                <a:latin typeface="Calibri" pitchFamily="34" charset="0"/>
              </a:rPr>
              <a:t>Bild durch Klicken auf Symbol hinzufügen</a:t>
            </a:r>
            <a:endParaRPr lang="de-DE" dirty="0"/>
          </a:p>
        </p:txBody>
      </p:sp>
      <p:sp>
        <p:nvSpPr>
          <p:cNvPr id="17" name="Titel 10"/>
          <p:cNvSpPr>
            <a:spLocks noGrp="1"/>
          </p:cNvSpPr>
          <p:nvPr>
            <p:ph type="title" hasCustomPrompt="1"/>
          </p:nvPr>
        </p:nvSpPr>
        <p:spPr>
          <a:xfrm>
            <a:off x="250825" y="84733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algn="l">
              <a:defRPr sz="2800" b="1">
                <a:solidFill>
                  <a:srgbClr val="13A850"/>
                </a:solidFill>
              </a:defRPr>
            </a:lvl1pPr>
          </a:lstStyle>
          <a:p>
            <a:r>
              <a:rPr lang="de-DE" dirty="0"/>
              <a:t>Überschrift</a:t>
            </a:r>
            <a:br>
              <a:rPr lang="de-DE" dirty="0"/>
            </a:br>
            <a:r>
              <a:rPr lang="de-DE" dirty="0"/>
              <a:t>ggf. Untertitel</a:t>
            </a:r>
          </a:p>
        </p:txBody>
      </p:sp>
      <p:sp>
        <p:nvSpPr>
          <p:cNvPr id="8" name="Textplatzhalter 8"/>
          <p:cNvSpPr>
            <a:spLocks noGrp="1"/>
          </p:cNvSpPr>
          <p:nvPr>
            <p:ph type="body" sz="quarter" idx="19" hasCustomPrompt="1"/>
          </p:nvPr>
        </p:nvSpPr>
        <p:spPr>
          <a:xfrm>
            <a:off x="179512" y="6381328"/>
            <a:ext cx="6408738" cy="360040"/>
          </a:xfrm>
          <a:prstGeom prst="rect">
            <a:avLst/>
          </a:prstGeom>
        </p:spPr>
        <p:txBody>
          <a:bodyPr/>
          <a:lstStyle>
            <a:lvl1pPr>
              <a:buNone/>
              <a:defRPr sz="1600" b="0">
                <a:latin typeface="Calibri" pitchFamily="34" charset="0"/>
              </a:defRPr>
            </a:lvl1pPr>
          </a:lstStyle>
          <a:p>
            <a:pPr lvl="0"/>
            <a:r>
              <a:rPr lang="de-DE" dirty="0"/>
              <a:t>Ort, Nov. 2020</a:t>
            </a:r>
          </a:p>
          <a:p>
            <a:pPr lvl="0"/>
            <a:endParaRPr lang="de-DE" dirty="0"/>
          </a:p>
        </p:txBody>
      </p:sp>
      <p:sp>
        <p:nvSpPr>
          <p:cNvPr id="9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e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10"/>
          <p:cNvSpPr>
            <a:spLocks noGrp="1"/>
          </p:cNvSpPr>
          <p:nvPr>
            <p:ph type="title" hasCustomPrompt="1"/>
          </p:nvPr>
        </p:nvSpPr>
        <p:spPr>
          <a:xfrm>
            <a:off x="250825" y="84733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algn="l">
              <a:defRPr sz="2800" b="1">
                <a:solidFill>
                  <a:srgbClr val="13A850"/>
                </a:solidFill>
              </a:defRPr>
            </a:lvl1pPr>
          </a:lstStyle>
          <a:p>
            <a:r>
              <a:rPr lang="de-DE" dirty="0"/>
              <a:t>Überschrift</a:t>
            </a:r>
            <a:br>
              <a:rPr lang="de-DE" dirty="0"/>
            </a:br>
            <a:r>
              <a:rPr lang="de-DE" dirty="0"/>
              <a:t>ggf. Untertitel</a:t>
            </a:r>
          </a:p>
        </p:txBody>
      </p:sp>
      <p:sp>
        <p:nvSpPr>
          <p:cNvPr id="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79512" y="6381328"/>
            <a:ext cx="6408738" cy="360040"/>
          </a:xfrm>
          <a:prstGeom prst="rect">
            <a:avLst/>
          </a:prstGeom>
        </p:spPr>
        <p:txBody>
          <a:bodyPr/>
          <a:lstStyle>
            <a:lvl1pPr>
              <a:buNone/>
              <a:defRPr sz="1600" b="0">
                <a:latin typeface="Calibri" pitchFamily="34" charset="0"/>
              </a:defRPr>
            </a:lvl1pPr>
          </a:lstStyle>
          <a:p>
            <a:pPr lvl="0"/>
            <a:r>
              <a:rPr lang="de-DE" dirty="0"/>
              <a:t>Ort, Nov. 2020</a:t>
            </a:r>
          </a:p>
          <a:p>
            <a:pPr lvl="0"/>
            <a:endParaRPr lang="de-DE" dirty="0"/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 userDrawn="1"/>
        </p:nvSpPr>
        <p:spPr>
          <a:xfrm>
            <a:off x="107504" y="1844824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>
                <a:latin typeface="Calibri" pitchFamily="34" charset="0"/>
              </a:rPr>
              <a:t>Ideen, Anregungen, Kritik?</a:t>
            </a:r>
          </a:p>
        </p:txBody>
      </p:sp>
      <p:sp>
        <p:nvSpPr>
          <p:cNvPr id="6" name="Rechteck 1"/>
          <p:cNvSpPr>
            <a:spLocks noChangeArrowheads="1"/>
          </p:cNvSpPr>
          <p:nvPr userDrawn="1"/>
        </p:nvSpPr>
        <p:spPr bwMode="auto">
          <a:xfrm>
            <a:off x="107504" y="3501008"/>
            <a:ext cx="115212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52413" indent="-252413" defTabSz="873125">
              <a:spcBef>
                <a:spcPct val="50000"/>
              </a:spcBef>
              <a:buClr>
                <a:schemeClr val="accent2"/>
              </a:buClr>
              <a:buSzPct val="60000"/>
            </a:pPr>
            <a:r>
              <a:rPr lang="de-DE" sz="2000" kern="120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Kontakt: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0" hasCustomPrompt="1"/>
          </p:nvPr>
        </p:nvSpPr>
        <p:spPr>
          <a:xfrm>
            <a:off x="179388" y="3861048"/>
            <a:ext cx="6192837" cy="792088"/>
          </a:xfrm>
          <a:prstGeom prst="rect">
            <a:avLst/>
          </a:prstGeom>
        </p:spPr>
        <p:txBody>
          <a:bodyPr anchor="ctr" anchorCtr="0"/>
          <a:lstStyle>
            <a:lvl1pPr marL="342900" marR="0" indent="-34290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de-DE" sz="2000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>
              <a:defRPr sz="2000" b="1">
                <a:latin typeface="Calibri" pitchFamily="34" charset="0"/>
              </a:defRPr>
            </a:lvl2pPr>
            <a:lvl3pPr>
              <a:defRPr sz="2000" b="1">
                <a:latin typeface="Calibri" pitchFamily="34" charset="0"/>
              </a:defRPr>
            </a:lvl3pPr>
            <a:lvl4pPr>
              <a:defRPr sz="2000" b="1">
                <a:latin typeface="Calibri" pitchFamily="34" charset="0"/>
              </a:defRPr>
            </a:lvl4pPr>
            <a:lvl5pPr>
              <a:defRPr sz="2000" b="1">
                <a:latin typeface="Calibri" pitchFamily="34" charset="0"/>
              </a:defRPr>
            </a:lvl5pPr>
          </a:lstStyle>
          <a:p>
            <a:pPr lvl="0"/>
            <a:r>
              <a:rPr lang="de-DE" dirty="0"/>
              <a:t>Dominik Tönnes (VIA)</a:t>
            </a:r>
          </a:p>
          <a:p>
            <a:pPr lvl="0"/>
            <a:r>
              <a:rPr lang="de-DE" dirty="0"/>
              <a:t>Peter Gwiasda (VIA)</a:t>
            </a:r>
          </a:p>
        </p:txBody>
      </p:sp>
      <p:sp>
        <p:nvSpPr>
          <p:cNvPr id="7" name="Rechteck 1"/>
          <p:cNvSpPr>
            <a:spLocks noChangeArrowheads="1"/>
          </p:cNvSpPr>
          <p:nvPr userDrawn="1"/>
        </p:nvSpPr>
        <p:spPr bwMode="auto">
          <a:xfrm>
            <a:off x="1969612" y="4783449"/>
            <a:ext cx="3096345" cy="240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873125">
              <a:spcBef>
                <a:spcPct val="5000"/>
              </a:spcBef>
              <a:buClr>
                <a:schemeClr val="accent2"/>
              </a:buClr>
              <a:buSzPct val="60000"/>
              <a:defRPr/>
            </a:pPr>
            <a:endParaRPr lang="de-DE" sz="1400" kern="1200" dirty="0">
              <a:solidFill>
                <a:schemeClr val="tx1"/>
              </a:solidFill>
              <a:latin typeface="Calibri" pitchFamily="34" charset="0"/>
              <a:ea typeface="+mn-ea"/>
              <a:cs typeface="+mn-cs"/>
            </a:endParaRPr>
          </a:p>
          <a:p>
            <a:pPr defTabSz="873125">
              <a:spcBef>
                <a:spcPct val="5000"/>
              </a:spcBef>
              <a:buClr>
                <a:schemeClr val="accent2"/>
              </a:buClr>
              <a:buSzPct val="60000"/>
              <a:defRPr/>
            </a:pPr>
            <a:endParaRPr lang="de-DE" sz="1400" kern="1200" dirty="0">
              <a:solidFill>
                <a:schemeClr val="tx1"/>
              </a:solidFill>
              <a:latin typeface="Calibri" pitchFamily="34" charset="0"/>
              <a:ea typeface="+mn-ea"/>
              <a:cs typeface="+mn-cs"/>
            </a:endParaRPr>
          </a:p>
          <a:p>
            <a:pPr defTabSz="873125">
              <a:spcBef>
                <a:spcPct val="5000"/>
              </a:spcBef>
              <a:buClr>
                <a:schemeClr val="accent2"/>
              </a:buClr>
              <a:buSzPct val="60000"/>
              <a:defRPr/>
            </a:pPr>
            <a:r>
              <a:rPr lang="de-DE" sz="1400" kern="120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Planungsbüro VIA eG</a:t>
            </a:r>
          </a:p>
          <a:p>
            <a:pPr defTabSz="873125">
              <a:spcBef>
                <a:spcPct val="5000"/>
              </a:spcBef>
              <a:buClr>
                <a:schemeClr val="accent2"/>
              </a:buClr>
              <a:buSzPct val="60000"/>
              <a:defRPr/>
            </a:pPr>
            <a:r>
              <a:rPr lang="de-DE" sz="1400" kern="120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Marspfortengasse 6</a:t>
            </a:r>
          </a:p>
          <a:p>
            <a:pPr defTabSz="873125">
              <a:spcBef>
                <a:spcPct val="5000"/>
              </a:spcBef>
              <a:buClr>
                <a:schemeClr val="accent2"/>
              </a:buClr>
              <a:buSzPct val="60000"/>
              <a:defRPr/>
            </a:pPr>
            <a:r>
              <a:rPr lang="de-DE" sz="1400" kern="120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50667 Köln</a:t>
            </a:r>
          </a:p>
          <a:p>
            <a:pPr defTabSz="873125">
              <a:spcBef>
                <a:spcPct val="5000"/>
              </a:spcBef>
              <a:buClr>
                <a:schemeClr val="accent2"/>
              </a:buClr>
              <a:buSzPct val="60000"/>
              <a:defRPr/>
            </a:pPr>
            <a:r>
              <a:rPr lang="de-DE" sz="1400" kern="120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Tel.: 0221 - 789 527-22</a:t>
            </a:r>
          </a:p>
          <a:p>
            <a:pPr defTabSz="873125">
              <a:spcBef>
                <a:spcPct val="5000"/>
              </a:spcBef>
              <a:buClr>
                <a:schemeClr val="accent2"/>
              </a:buClr>
              <a:buSzPct val="60000"/>
              <a:defRPr/>
            </a:pPr>
            <a:r>
              <a:rPr lang="de-DE" sz="1400" kern="120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  <a:hlinkClick r:id="rId2"/>
              </a:rPr>
              <a:t>dominik.toennes@viakoeln.de</a:t>
            </a:r>
            <a:endParaRPr lang="de-DE" sz="1400" kern="1200" dirty="0">
              <a:solidFill>
                <a:schemeClr val="tx1"/>
              </a:solidFill>
              <a:latin typeface="Calibri" pitchFamily="34" charset="0"/>
              <a:ea typeface="+mn-ea"/>
              <a:cs typeface="+mn-cs"/>
            </a:endParaRPr>
          </a:p>
          <a:p>
            <a:pPr marL="0" marR="0" lvl="0" indent="0" algn="l" defTabSz="873125" rtl="0" eaLnBrk="1" fontAlgn="base" latinLnBrk="0" hangingPunct="1">
              <a:lnSpc>
                <a:spcPct val="100000"/>
              </a:lnSpc>
              <a:spcBef>
                <a:spcPct val="5000"/>
              </a:spcBef>
              <a:spcAft>
                <a:spcPct val="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lang="de-DE" sz="1400" kern="120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  <a:hlinkClick r:id="rId3"/>
              </a:rPr>
              <a:t>peter.gwiasda@viakoeln.de</a:t>
            </a:r>
            <a:r>
              <a:rPr lang="de-DE" sz="1400" kern="120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 </a:t>
            </a:r>
          </a:p>
          <a:p>
            <a:pPr defTabSz="873125">
              <a:spcBef>
                <a:spcPct val="5000"/>
              </a:spcBef>
              <a:buClr>
                <a:schemeClr val="accent2"/>
              </a:buClr>
              <a:buSzPct val="60000"/>
              <a:defRPr/>
            </a:pPr>
            <a:endParaRPr lang="de-DE" sz="1400" kern="1200" dirty="0">
              <a:solidFill>
                <a:schemeClr val="tx1"/>
              </a:solidFill>
              <a:latin typeface="Calibri" pitchFamily="34" charset="0"/>
              <a:ea typeface="+mn-ea"/>
              <a:cs typeface="+mn-cs"/>
            </a:endParaRPr>
          </a:p>
          <a:p>
            <a:pPr defTabSz="873125">
              <a:spcBef>
                <a:spcPct val="5000"/>
              </a:spcBef>
              <a:buClr>
                <a:schemeClr val="accent2"/>
              </a:buClr>
              <a:buSzPct val="60000"/>
              <a:defRPr/>
            </a:pPr>
            <a:endParaRPr lang="de-DE" sz="1800" kern="1200" baseline="0" dirty="0">
              <a:solidFill>
                <a:schemeClr val="tx1"/>
              </a:solidFill>
              <a:latin typeface="Calibri" pitchFamily="34" charset="0"/>
              <a:ea typeface="+mn-ea"/>
              <a:cs typeface="+mn-cs"/>
            </a:endParaRPr>
          </a:p>
        </p:txBody>
      </p:sp>
      <p:pic>
        <p:nvPicPr>
          <p:cNvPr id="1026" name="Picture 2" descr="VIA-Logo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332567"/>
            <a:ext cx="1372296" cy="857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6321295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89577490"/>
      </p:ext>
    </p:extLst>
  </p:cSld>
  <p:clrMapOvr>
    <a:masterClrMapping/>
  </p:clrMapOvr>
  <p:transition spd="slow" advTm="341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8477253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26563488-33F5-4339-90AF-CA7B58CEDDB2}"/>
              </a:ext>
            </a:extLst>
          </p:cNvPr>
          <p:cNvGrpSpPr/>
          <p:nvPr userDrawn="1"/>
        </p:nvGrpSpPr>
        <p:grpSpPr>
          <a:xfrm>
            <a:off x="9333066" y="1135139"/>
            <a:ext cx="2011660" cy="5042830"/>
            <a:chOff x="9333066" y="1135139"/>
            <a:chExt cx="2011660" cy="504283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15DA2CA-FCE3-49D4-86FE-DE9BE4F6533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030093" y="4979238"/>
              <a:ext cx="314633" cy="314633"/>
            </a:xfrm>
            <a:prstGeom prst="rect">
              <a:avLst/>
            </a:prstGeom>
            <a:solidFill>
              <a:srgbClr val="45631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0CBBDF5-6A93-4E90-AD69-CD4BA5EFE32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334923" y="1985447"/>
              <a:ext cx="314633" cy="314633"/>
            </a:xfrm>
            <a:prstGeom prst="rect">
              <a:avLst/>
            </a:prstGeom>
            <a:solidFill>
              <a:srgbClr val="FFA09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id="{30638B90-31F9-44E4-96B0-3F8C4B343C4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334923" y="4983518"/>
              <a:ext cx="312493" cy="314633"/>
            </a:xfrm>
            <a:prstGeom prst="rect">
              <a:avLst/>
            </a:prstGeom>
            <a:solidFill>
              <a:srgbClr val="D1F79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B10F3171-1E33-4256-BFA8-98C32197D22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030093" y="4090613"/>
              <a:ext cx="314633" cy="314633"/>
            </a:xfrm>
            <a:prstGeom prst="rect">
              <a:avLst/>
            </a:prstGeom>
            <a:solidFill>
              <a:srgbClr val="10334E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817C81D6-B92E-4823-B111-0C3042E8B48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6576" y="1135139"/>
              <a:ext cx="314633" cy="314633"/>
            </a:xfrm>
            <a:prstGeom prst="rect">
              <a:avLst/>
            </a:prstGeom>
            <a:solidFill>
              <a:srgbClr val="FFED7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2" name="Rectangle 10">
              <a:extLst>
                <a:ext uri="{FF2B5EF4-FFF2-40B4-BE49-F238E27FC236}">
                  <a16:creationId xmlns:a16="http://schemas.microsoft.com/office/drawing/2014/main" id="{8CBD246D-FB98-48CB-BA43-62CCF4E80D6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301" y="4095266"/>
              <a:ext cx="314633" cy="314633"/>
            </a:xfrm>
            <a:prstGeom prst="rect">
              <a:avLst/>
            </a:prstGeom>
            <a:solidFill>
              <a:srgbClr val="2C689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360A21C0-37CA-4A2D-BD27-BFD33B80646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2017" y="4512637"/>
              <a:ext cx="314633" cy="314633"/>
            </a:xfrm>
            <a:prstGeom prst="rect">
              <a:avLst/>
            </a:prstGeom>
            <a:solidFill>
              <a:srgbClr val="96C01E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4" name="Rectangle 12">
              <a:extLst>
                <a:ext uri="{FF2B5EF4-FFF2-40B4-BE49-F238E27FC236}">
                  <a16:creationId xmlns:a16="http://schemas.microsoft.com/office/drawing/2014/main" id="{AD7771E3-9FFE-4DDE-A661-A3F10AAD3BB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6576" y="4516918"/>
              <a:ext cx="314633" cy="314633"/>
            </a:xfrm>
            <a:prstGeom prst="rect">
              <a:avLst/>
            </a:prstGeom>
            <a:solidFill>
              <a:srgbClr val="C0DA78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5" name="Rectangle 13">
              <a:extLst>
                <a:ext uri="{FF2B5EF4-FFF2-40B4-BE49-F238E27FC236}">
                  <a16:creationId xmlns:a16="http://schemas.microsoft.com/office/drawing/2014/main" id="{E4C23C20-596E-4AEF-9A62-EAEA9BB8990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4648" y="2828168"/>
              <a:ext cx="312493" cy="312493"/>
            </a:xfrm>
            <a:prstGeom prst="rect">
              <a:avLst/>
            </a:prstGeom>
            <a:solidFill>
              <a:srgbClr val="91478B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80926307-5A49-4E09-9A02-F1E9DE16B6D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4649" y="1980584"/>
              <a:ext cx="314633" cy="314633"/>
            </a:xfrm>
            <a:prstGeom prst="rect">
              <a:avLst/>
            </a:prstGeom>
            <a:solidFill>
              <a:srgbClr val="E6353E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7" name="Rectangle 15">
              <a:extLst>
                <a:ext uri="{FF2B5EF4-FFF2-40B4-BE49-F238E27FC236}">
                  <a16:creationId xmlns:a16="http://schemas.microsoft.com/office/drawing/2014/main" id="{A7497A0B-D1FC-49E4-8B60-3B83BF37CE0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4648" y="2404377"/>
              <a:ext cx="312493" cy="314633"/>
            </a:xfrm>
            <a:prstGeom prst="rect">
              <a:avLst/>
            </a:prstGeom>
            <a:solidFill>
              <a:srgbClr val="EE8AA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8" name="Rectangle 16">
              <a:extLst>
                <a:ext uri="{FF2B5EF4-FFF2-40B4-BE49-F238E27FC236}">
                  <a16:creationId xmlns:a16="http://schemas.microsoft.com/office/drawing/2014/main" id="{75078E19-FED7-4B54-AB55-3A980C2A3CD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2508" y="3247681"/>
              <a:ext cx="314633" cy="314633"/>
            </a:xfrm>
            <a:prstGeom prst="rect">
              <a:avLst/>
            </a:prstGeom>
            <a:solidFill>
              <a:srgbClr val="8C53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19" name="Rectangle 17">
              <a:extLst>
                <a:ext uri="{FF2B5EF4-FFF2-40B4-BE49-F238E27FC236}">
                  <a16:creationId xmlns:a16="http://schemas.microsoft.com/office/drawing/2014/main" id="{BBC00562-20EE-4348-A657-CBF6DBDDDD8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0368" y="1556792"/>
              <a:ext cx="314633" cy="314633"/>
            </a:xfrm>
            <a:prstGeom prst="rect">
              <a:avLst/>
            </a:prstGeom>
            <a:solidFill>
              <a:srgbClr val="FF913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0" name="Rectangle 18">
              <a:extLst>
                <a:ext uri="{FF2B5EF4-FFF2-40B4-BE49-F238E27FC236}">
                  <a16:creationId xmlns:a16="http://schemas.microsoft.com/office/drawing/2014/main" id="{C86E6F33-3EA5-4248-BD7A-A79051AC0D2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4649" y="3671473"/>
              <a:ext cx="314633" cy="314633"/>
            </a:xfrm>
            <a:prstGeom prst="rect">
              <a:avLst/>
            </a:prstGeom>
            <a:solidFill>
              <a:srgbClr val="46B2D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3BB8D335-BC51-467D-A5D0-50E0FE0E284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0368" y="1135139"/>
              <a:ext cx="314633" cy="314633"/>
            </a:xfrm>
            <a:prstGeom prst="rect">
              <a:avLst/>
            </a:prstGeom>
            <a:solidFill>
              <a:srgbClr val="FFDD57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2" name="Rectangle 20">
              <a:extLst>
                <a:ext uri="{FF2B5EF4-FFF2-40B4-BE49-F238E27FC236}">
                  <a16:creationId xmlns:a16="http://schemas.microsoft.com/office/drawing/2014/main" id="{281F4FC8-8D5A-4601-823D-CB3BAF27F74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855" y="2828168"/>
              <a:ext cx="314633" cy="312493"/>
            </a:xfrm>
            <a:prstGeom prst="rect">
              <a:avLst/>
            </a:prstGeom>
            <a:solidFill>
              <a:srgbClr val="AE80A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3" name="Rectangle 21">
              <a:extLst>
                <a:ext uri="{FF2B5EF4-FFF2-40B4-BE49-F238E27FC236}">
                  <a16:creationId xmlns:a16="http://schemas.microsoft.com/office/drawing/2014/main" id="{2A101213-7348-4743-8026-18D28E7A7DC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855" y="2404377"/>
              <a:ext cx="314633" cy="314633"/>
            </a:xfrm>
            <a:prstGeom prst="rect">
              <a:avLst/>
            </a:prstGeom>
            <a:solidFill>
              <a:srgbClr val="EBC6D7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4" name="Rectangle 22">
              <a:extLst>
                <a:ext uri="{FF2B5EF4-FFF2-40B4-BE49-F238E27FC236}">
                  <a16:creationId xmlns:a16="http://schemas.microsoft.com/office/drawing/2014/main" id="{44A7FB5E-A068-4050-ADB4-1D9BDF55BAB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8716" y="3247681"/>
              <a:ext cx="314633" cy="314633"/>
            </a:xfrm>
            <a:prstGeom prst="rect">
              <a:avLst/>
            </a:prstGeom>
            <a:solidFill>
              <a:srgbClr val="9E8AC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31330080-CB84-42DB-9B98-33B502AB5A7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6576" y="1556792"/>
              <a:ext cx="314633" cy="314633"/>
            </a:xfrm>
            <a:prstGeom prst="rect">
              <a:avLst/>
            </a:prstGeom>
            <a:solidFill>
              <a:srgbClr val="FFA557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6" name="Rectangle 24">
              <a:extLst>
                <a:ext uri="{FF2B5EF4-FFF2-40B4-BE49-F238E27FC236}">
                  <a16:creationId xmlns:a16="http://schemas.microsoft.com/office/drawing/2014/main" id="{1D3182A8-3178-45C3-84F9-AFC2B8F606A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1924" y="4981378"/>
              <a:ext cx="312493" cy="312493"/>
            </a:xfrm>
            <a:prstGeom prst="rect">
              <a:avLst/>
            </a:prstGeom>
            <a:solidFill>
              <a:srgbClr val="9CBC84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7" name="Rectangle 25">
              <a:extLst>
                <a:ext uri="{FF2B5EF4-FFF2-40B4-BE49-F238E27FC236}">
                  <a16:creationId xmlns:a16="http://schemas.microsoft.com/office/drawing/2014/main" id="{2F68DB73-6697-47E9-A1DC-8B7D53AAFB3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8440" y="4981378"/>
              <a:ext cx="312493" cy="314633"/>
            </a:xfrm>
            <a:prstGeom prst="rect">
              <a:avLst/>
            </a:prstGeom>
            <a:solidFill>
              <a:srgbClr val="5A913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8" name="Rectangle 26">
              <a:extLst>
                <a:ext uri="{FF2B5EF4-FFF2-40B4-BE49-F238E27FC236}">
                  <a16:creationId xmlns:a16="http://schemas.microsoft.com/office/drawing/2014/main" id="{20F3EE7C-5381-4B50-A07B-341830975F1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337064" y="4095266"/>
              <a:ext cx="314633" cy="314633"/>
            </a:xfrm>
            <a:prstGeom prst="rect">
              <a:avLst/>
            </a:prstGeom>
            <a:solidFill>
              <a:srgbClr val="B7D5E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29" name="Rectangle 27">
              <a:extLst>
                <a:ext uri="{FF2B5EF4-FFF2-40B4-BE49-F238E27FC236}">
                  <a16:creationId xmlns:a16="http://schemas.microsoft.com/office/drawing/2014/main" id="{AA23E18A-523A-4DFB-AD45-C8D986AA3AD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301" y="2828168"/>
              <a:ext cx="314633" cy="312493"/>
            </a:xfrm>
            <a:prstGeom prst="rect">
              <a:avLst/>
            </a:prstGeom>
            <a:solidFill>
              <a:srgbClr val="782A7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0" name="Rectangle 28">
              <a:extLst>
                <a:ext uri="{FF2B5EF4-FFF2-40B4-BE49-F238E27FC236}">
                  <a16:creationId xmlns:a16="http://schemas.microsoft.com/office/drawing/2014/main" id="{1FD0A008-ACC2-4A9C-B3A8-3BFF7BF12B8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8440" y="1980584"/>
              <a:ext cx="312493" cy="314633"/>
            </a:xfrm>
            <a:prstGeom prst="rect">
              <a:avLst/>
            </a:prstGeom>
            <a:solidFill>
              <a:srgbClr val="C3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1" name="Rectangle 29">
              <a:extLst>
                <a:ext uri="{FF2B5EF4-FFF2-40B4-BE49-F238E27FC236}">
                  <a16:creationId xmlns:a16="http://schemas.microsoft.com/office/drawing/2014/main" id="{32FCD30A-D222-4695-B723-328B108DA09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301" y="2404377"/>
              <a:ext cx="314633" cy="314633"/>
            </a:xfrm>
            <a:prstGeom prst="rect">
              <a:avLst/>
            </a:prstGeom>
            <a:solidFill>
              <a:srgbClr val="EE3D8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2" name="Rectangle 30">
              <a:extLst>
                <a:ext uri="{FF2B5EF4-FFF2-40B4-BE49-F238E27FC236}">
                  <a16:creationId xmlns:a16="http://schemas.microsoft.com/office/drawing/2014/main" id="{C28453DA-726F-4C1B-B9EB-A15FFDCA348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301" y="3245541"/>
              <a:ext cx="314633" cy="314633"/>
            </a:xfrm>
            <a:prstGeom prst="rect">
              <a:avLst/>
            </a:prstGeom>
            <a:solidFill>
              <a:srgbClr val="5E3CA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3" name="Rectangle 31">
              <a:extLst>
                <a:ext uri="{FF2B5EF4-FFF2-40B4-BE49-F238E27FC236}">
                  <a16:creationId xmlns:a16="http://schemas.microsoft.com/office/drawing/2014/main" id="{6FB509F7-52D0-4064-B0BA-C68D2D1BE92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2019" y="1135139"/>
              <a:ext cx="314633" cy="314633"/>
            </a:xfrm>
            <a:prstGeom prst="rect">
              <a:avLst/>
            </a:prstGeom>
            <a:solidFill>
              <a:srgbClr val="FFD7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4" name="Rectangle 32">
              <a:extLst>
                <a:ext uri="{FF2B5EF4-FFF2-40B4-BE49-F238E27FC236}">
                  <a16:creationId xmlns:a16="http://schemas.microsoft.com/office/drawing/2014/main" id="{5CF56AA5-7834-40C4-83AC-47B3E42AB21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030093" y="1980584"/>
              <a:ext cx="314633" cy="314633"/>
            </a:xfrm>
            <a:prstGeom prst="rect">
              <a:avLst/>
            </a:prstGeom>
            <a:solidFill>
              <a:srgbClr val="9B1619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5" name="Rectangle 33">
              <a:extLst>
                <a:ext uri="{FF2B5EF4-FFF2-40B4-BE49-F238E27FC236}">
                  <a16:creationId xmlns:a16="http://schemas.microsoft.com/office/drawing/2014/main" id="{F5CDBC14-34EF-4E83-A0E0-E34914BC4F3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2019" y="1556792"/>
              <a:ext cx="314633" cy="314633"/>
            </a:xfrm>
            <a:prstGeom prst="rect">
              <a:avLst/>
            </a:prstGeom>
            <a:solidFill>
              <a:srgbClr val="E66E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6" name="Rectangle 34">
              <a:extLst>
                <a:ext uri="{FF2B5EF4-FFF2-40B4-BE49-F238E27FC236}">
                  <a16:creationId xmlns:a16="http://schemas.microsoft.com/office/drawing/2014/main" id="{5676C743-FFAD-4455-B99C-ED1DED3891F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3366" y="1980583"/>
              <a:ext cx="314633" cy="314633"/>
            </a:xfrm>
            <a:prstGeom prst="rect">
              <a:avLst/>
            </a:prstGeom>
            <a:solidFill>
              <a:srgbClr val="DC666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7" name="Rectangle 35">
              <a:extLst>
                <a:ext uri="{FF2B5EF4-FFF2-40B4-BE49-F238E27FC236}">
                  <a16:creationId xmlns:a16="http://schemas.microsoft.com/office/drawing/2014/main" id="{23788AE3-954A-4177-919D-6D02D2F52FB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2508" y="4095266"/>
              <a:ext cx="314633" cy="314633"/>
            </a:xfrm>
            <a:prstGeom prst="rect">
              <a:avLst/>
            </a:prstGeom>
            <a:solidFill>
              <a:srgbClr val="608EB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8" name="Rectangle 36">
              <a:extLst>
                <a:ext uri="{FF2B5EF4-FFF2-40B4-BE49-F238E27FC236}">
                  <a16:creationId xmlns:a16="http://schemas.microsoft.com/office/drawing/2014/main" id="{3FDBDFF8-1CDD-4421-AF14-6A6D57728E6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855" y="4095266"/>
              <a:ext cx="314633" cy="314633"/>
            </a:xfrm>
            <a:prstGeom prst="rect">
              <a:avLst/>
            </a:prstGeom>
            <a:solidFill>
              <a:srgbClr val="94B4C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39" name="Rectangle 37">
              <a:extLst>
                <a:ext uri="{FF2B5EF4-FFF2-40B4-BE49-F238E27FC236}">
                  <a16:creationId xmlns:a16="http://schemas.microsoft.com/office/drawing/2014/main" id="{E98E3742-5814-4D10-8445-B9DAF0AAEDF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78511" y="4983518"/>
              <a:ext cx="314633" cy="314633"/>
            </a:xfrm>
            <a:prstGeom prst="rect">
              <a:avLst/>
            </a:prstGeom>
            <a:solidFill>
              <a:srgbClr val="7AB54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0" name="Rectangle 38">
              <a:extLst>
                <a:ext uri="{FF2B5EF4-FFF2-40B4-BE49-F238E27FC236}">
                  <a16:creationId xmlns:a16="http://schemas.microsoft.com/office/drawing/2014/main" id="{C14D8AEC-EE61-445A-ABA4-B63329BBAA7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80368" y="4516918"/>
              <a:ext cx="314633" cy="314633"/>
            </a:xfrm>
            <a:prstGeom prst="rect">
              <a:avLst/>
            </a:prstGeom>
            <a:solidFill>
              <a:srgbClr val="B3D94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1" name="Rectangle 39">
              <a:extLst>
                <a:ext uri="{FF2B5EF4-FFF2-40B4-BE49-F238E27FC236}">
                  <a16:creationId xmlns:a16="http://schemas.microsoft.com/office/drawing/2014/main" id="{A95DCEAB-93BA-4D90-B002-9C9C0B3BAD8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855" y="3671473"/>
              <a:ext cx="314633" cy="314633"/>
            </a:xfrm>
            <a:prstGeom prst="rect">
              <a:avLst/>
            </a:prstGeom>
            <a:solidFill>
              <a:srgbClr val="7ECEF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2" name="Rectangle 40">
              <a:extLst>
                <a:ext uri="{FF2B5EF4-FFF2-40B4-BE49-F238E27FC236}">
                  <a16:creationId xmlns:a16="http://schemas.microsoft.com/office/drawing/2014/main" id="{62306E84-C2D6-42F2-AEA0-21CC1977BA0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2018" y="3671473"/>
              <a:ext cx="314633" cy="314633"/>
            </a:xfrm>
            <a:prstGeom prst="rect">
              <a:avLst/>
            </a:prstGeom>
            <a:solidFill>
              <a:srgbClr val="008DD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3" name="Rectangle 5">
              <a:extLst>
                <a:ext uri="{FF2B5EF4-FFF2-40B4-BE49-F238E27FC236}">
                  <a16:creationId xmlns:a16="http://schemas.microsoft.com/office/drawing/2014/main" id="{DC45E92E-3E4D-4D58-98EA-267CD52F732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028236" y="5859056"/>
              <a:ext cx="314633" cy="31463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4" name="Rectangle 7">
              <a:extLst>
                <a:ext uri="{FF2B5EF4-FFF2-40B4-BE49-F238E27FC236}">
                  <a16:creationId xmlns:a16="http://schemas.microsoft.com/office/drawing/2014/main" id="{BC4EB29E-8498-42F7-B42D-3F9B45A2F44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333066" y="5863336"/>
              <a:ext cx="312493" cy="314633"/>
            </a:xfrm>
            <a:prstGeom prst="rect">
              <a:avLst/>
            </a:prstGeom>
            <a:solidFill>
              <a:srgbClr val="C8C8C8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5" name="Rectangle 11">
              <a:extLst>
                <a:ext uri="{FF2B5EF4-FFF2-40B4-BE49-F238E27FC236}">
                  <a16:creationId xmlns:a16="http://schemas.microsoft.com/office/drawing/2014/main" id="{A06C6DE8-A129-47EC-BE7D-4E43BC7D6BA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0160" y="5392455"/>
              <a:ext cx="314633" cy="314633"/>
            </a:xfrm>
            <a:prstGeom prst="rect">
              <a:avLst/>
            </a:prstGeom>
            <a:solidFill>
              <a:srgbClr val="50342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6" name="Rectangle 12">
              <a:extLst>
                <a:ext uri="{FF2B5EF4-FFF2-40B4-BE49-F238E27FC236}">
                  <a16:creationId xmlns:a16="http://schemas.microsoft.com/office/drawing/2014/main" id="{781001C4-F163-40A4-BD42-1D3AEFEDD8D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54719" y="5396736"/>
              <a:ext cx="314633" cy="314633"/>
            </a:xfrm>
            <a:prstGeom prst="rect">
              <a:avLst/>
            </a:prstGeom>
            <a:solidFill>
              <a:srgbClr val="CE9D6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7" name="Rectangle 24">
              <a:extLst>
                <a:ext uri="{FF2B5EF4-FFF2-40B4-BE49-F238E27FC236}">
                  <a16:creationId xmlns:a16="http://schemas.microsoft.com/office/drawing/2014/main" id="{43A77791-DA0C-49D3-8582-47A0394C257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0067" y="5861196"/>
              <a:ext cx="312493" cy="312493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8" name="Rectangle 25">
              <a:extLst>
                <a:ext uri="{FF2B5EF4-FFF2-40B4-BE49-F238E27FC236}">
                  <a16:creationId xmlns:a16="http://schemas.microsoft.com/office/drawing/2014/main" id="{EF4D4BD4-BF55-440F-9231-DBB9C3E72D9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606583" y="5861196"/>
              <a:ext cx="312493" cy="314633"/>
            </a:xfrm>
            <a:prstGeom prst="rect">
              <a:avLst/>
            </a:prstGeom>
            <a:solidFill>
              <a:srgbClr val="3F3F3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49" name="Rectangle 37">
              <a:extLst>
                <a:ext uri="{FF2B5EF4-FFF2-40B4-BE49-F238E27FC236}">
                  <a16:creationId xmlns:a16="http://schemas.microsoft.com/office/drawing/2014/main" id="{064762D9-9A52-49C1-8DAB-DF76A3FF60E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76654" y="5863336"/>
              <a:ext cx="314633" cy="314633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  <p:sp>
          <p:nvSpPr>
            <p:cNvPr id="50" name="Rectangle 38">
              <a:extLst>
                <a:ext uri="{FF2B5EF4-FFF2-40B4-BE49-F238E27FC236}">
                  <a16:creationId xmlns:a16="http://schemas.microsoft.com/office/drawing/2014/main" id="{50C1981C-34AA-4CBA-B971-10A64ECAF0E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178511" y="5396736"/>
              <a:ext cx="314633" cy="314633"/>
            </a:xfrm>
            <a:prstGeom prst="rect">
              <a:avLst/>
            </a:prstGeom>
            <a:solidFill>
              <a:srgbClr val="996633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de-DE" sz="3200"/>
            </a:p>
          </p:txBody>
        </p:sp>
      </p:grpSp>
      <p:cxnSp>
        <p:nvCxnSpPr>
          <p:cNvPr id="57" name="Gerade Verbindung 8">
            <a:extLst>
              <a:ext uri="{FF2B5EF4-FFF2-40B4-BE49-F238E27FC236}">
                <a16:creationId xmlns:a16="http://schemas.microsoft.com/office/drawing/2014/main" id="{8C5320D9-7156-490A-9B97-DE84C8378F1E}"/>
              </a:ext>
            </a:extLst>
          </p:cNvPr>
          <p:cNvCxnSpPr/>
          <p:nvPr userDrawn="1"/>
        </p:nvCxnSpPr>
        <p:spPr>
          <a:xfrm>
            <a:off x="0" y="565772"/>
            <a:ext cx="9144000" cy="0"/>
          </a:xfrm>
          <a:prstGeom prst="line">
            <a:avLst/>
          </a:prstGeom>
          <a:ln w="28575">
            <a:solidFill>
              <a:srgbClr val="13A8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Grafik 57">
            <a:extLst>
              <a:ext uri="{FF2B5EF4-FFF2-40B4-BE49-F238E27FC236}">
                <a16:creationId xmlns:a16="http://schemas.microsoft.com/office/drawing/2014/main" id="{4966AE97-0BD6-45D3-A0AE-8F5FFB12C15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129221"/>
            <a:ext cx="480859" cy="27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Textplatzhalter 8"/>
          <p:cNvSpPr txBox="1">
            <a:spLocks/>
          </p:cNvSpPr>
          <p:nvPr userDrawn="1"/>
        </p:nvSpPr>
        <p:spPr>
          <a:xfrm>
            <a:off x="179512" y="6453336"/>
            <a:ext cx="6408738" cy="36004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 b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de-DE" sz="1400" kern="0" dirty="0"/>
              <a:t>01. März 2024</a:t>
            </a:r>
          </a:p>
        </p:txBody>
      </p:sp>
      <p:sp>
        <p:nvSpPr>
          <p:cNvPr id="52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lvl1pPr algn="r">
              <a:defRPr sz="1400" b="0">
                <a:latin typeface="+mj-lt"/>
              </a:defRPr>
            </a:lvl1pPr>
          </a:lstStyle>
          <a:p>
            <a:fld id="{E989EB65-4278-4153-BFC1-A4A006137B15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53" name="Grafik 52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9664" y="0"/>
            <a:ext cx="658705" cy="55198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07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20" r:id="rId9"/>
    <p:sldLayoutId id="2147483722" r:id="rId10"/>
    <p:sldLayoutId id="2147483723" r:id="rId11"/>
  </p:sldLayoutIdLst>
  <p:transition>
    <p:fade/>
  </p:transition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9.xml"/><Relationship Id="rId6" Type="http://schemas.microsoft.com/office/2007/relationships/hdphoto" Target="../media/hdphoto2.wdp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microsoft.com/office/2007/relationships/hdphoto" Target="../media/hdphoto3.wdp"/><Relationship Id="rId4" Type="http://schemas.openxmlformats.org/officeDocument/2006/relationships/image" Target="../media/image49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52.wmf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51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54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3.jpg"/><Relationship Id="rId4" Type="http://schemas.openxmlformats.org/officeDocument/2006/relationships/image" Target="../media/image62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9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92696"/>
            <a:ext cx="7895605" cy="6018569"/>
          </a:xfrm>
          <a:prstGeom prst="rect">
            <a:avLst/>
          </a:prstGeom>
        </p:spPr>
      </p:pic>
      <p:sp>
        <p:nvSpPr>
          <p:cNvPr id="12" name="Textplatzhalter 11"/>
          <p:cNvSpPr>
            <a:spLocks noGrp="1"/>
          </p:cNvSpPr>
          <p:nvPr>
            <p:ph type="body" sz="quarter" idx="15"/>
          </p:nvPr>
        </p:nvSpPr>
        <p:spPr>
          <a:xfrm>
            <a:off x="395536" y="3443991"/>
            <a:ext cx="7596336" cy="2166190"/>
          </a:xfrm>
        </p:spPr>
        <p:txBody>
          <a:bodyPr/>
          <a:lstStyle/>
          <a:p>
            <a:pPr algn="ctr"/>
            <a:r>
              <a:rPr lang="de-DE" sz="36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  <a:t>Präsentation zur Sitzung des Kreistages des Kreises Ahrweiler am 01. März 2024</a:t>
            </a:r>
          </a:p>
        </p:txBody>
      </p:sp>
      <p:sp>
        <p:nvSpPr>
          <p:cNvPr id="3" name="Textfeld 4">
            <a:extLst>
              <a:ext uri="{FF2B5EF4-FFF2-40B4-BE49-F238E27FC236}">
                <a16:creationId xmlns:a16="http://schemas.microsoft.com/office/drawing/2014/main" id="{6F8E278D-306D-17FD-4FC9-0D17AF2C2B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608" y="5949280"/>
            <a:ext cx="591112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de-DE" altLang="de-DE" sz="2000" b="1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08A41"/>
                </a:solidFill>
                <a:latin typeface="+mn-lt"/>
                <a:cs typeface="+mn-cs"/>
              </a:rPr>
              <a:t>Celina Hoffmann und Frank Reuter</a:t>
            </a:r>
          </a:p>
          <a:p>
            <a:pPr algn="ctr"/>
            <a:r>
              <a:rPr lang="de-DE" altLang="de-DE" sz="2000" b="1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08A41"/>
                </a:solidFill>
                <a:latin typeface="+mn-lt"/>
                <a:cs typeface="+mn-cs"/>
              </a:rPr>
              <a:t>Planungsbüro VIA eG, Köln</a:t>
            </a:r>
          </a:p>
        </p:txBody>
      </p:sp>
      <p:sp>
        <p:nvSpPr>
          <p:cNvPr id="8" name="Textplatzhalter 10"/>
          <p:cNvSpPr>
            <a:spLocks noGrp="1"/>
          </p:cNvSpPr>
          <p:nvPr>
            <p:ph type="body" sz="quarter" idx="14"/>
          </p:nvPr>
        </p:nvSpPr>
        <p:spPr>
          <a:xfrm>
            <a:off x="683568" y="692696"/>
            <a:ext cx="8856984" cy="1224136"/>
          </a:xfrm>
        </p:spPr>
        <p:txBody>
          <a:bodyPr/>
          <a:lstStyle/>
          <a:p>
            <a:pPr marL="0" indent="0" algn="ctr"/>
            <a:r>
              <a:rPr lang="de-DE" sz="40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08A41"/>
                </a:solidFill>
                <a:latin typeface="+mn-lt"/>
              </a:rPr>
              <a:t>Radwegekonzept für den </a:t>
            </a:r>
            <a:br>
              <a:rPr lang="de-DE" sz="40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08A41"/>
                </a:solidFill>
                <a:latin typeface="+mn-lt"/>
              </a:rPr>
            </a:br>
            <a:r>
              <a:rPr lang="de-DE" sz="40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08A41"/>
                </a:solidFill>
                <a:latin typeface="+mn-lt"/>
              </a:rPr>
              <a:t>Landkreis Ahrweiler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2"/>
          </p:nvPr>
        </p:nvSpPr>
        <p:spPr>
          <a:xfrm>
            <a:off x="250825" y="1124744"/>
            <a:ext cx="8892480" cy="3816424"/>
          </a:xfrm>
        </p:spPr>
        <p:txBody>
          <a:bodyPr/>
          <a:lstStyle/>
          <a:p>
            <a:r>
              <a:rPr lang="de-DE" dirty="0"/>
              <a:t>Projektablauf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de-DE" sz="2200" dirty="0">
                <a:solidFill>
                  <a:srgbClr val="13A850"/>
                </a:solidFill>
              </a:rPr>
              <a:t>Netzkonzeption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de-DE" sz="2200" dirty="0">
                <a:solidFill>
                  <a:srgbClr val="13A850"/>
                </a:solidFill>
                <a:cs typeface="Arial" pitchFamily="34" charset="0"/>
              </a:rPr>
              <a:t>Auftaktveranstaltung</a:t>
            </a:r>
            <a:endParaRPr lang="de-DE" sz="2200" dirty="0">
              <a:solidFill>
                <a:srgbClr val="13A850"/>
              </a:solidFill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de-DE" sz="2200" dirty="0">
                <a:solidFill>
                  <a:srgbClr val="13A850"/>
                </a:solidFill>
              </a:rPr>
              <a:t>1. Rückmelderunde (Onlineverfahren) zur Netzkonzeption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de-DE" sz="2200" dirty="0">
                <a:solidFill>
                  <a:srgbClr val="13A850"/>
                </a:solidFill>
              </a:rPr>
              <a:t>Online-Beteiligung der interessierten Bürger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de-DE" sz="2200" dirty="0">
                <a:solidFill>
                  <a:srgbClr val="13A850"/>
                </a:solidFill>
              </a:rPr>
              <a:t>Befahrung und Erfassung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de-DE" sz="2200" dirty="0">
                <a:solidFill>
                  <a:srgbClr val="13A850"/>
                </a:solidFill>
              </a:rPr>
              <a:t>Mängelanalyse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de-DE" sz="2200" dirty="0">
                <a:solidFill>
                  <a:srgbClr val="13A850"/>
                </a:solidFill>
              </a:rPr>
              <a:t>Handlungsbedarf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de-DE" sz="2200" dirty="0">
                <a:solidFill>
                  <a:srgbClr val="13A850"/>
                </a:solidFill>
              </a:rPr>
              <a:t>Maßnahmenplan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de-DE" sz="2200" dirty="0">
                <a:solidFill>
                  <a:srgbClr val="13A850"/>
                </a:solidFill>
              </a:rPr>
              <a:t>2. Rückmelderunde (Onlineverfahren) zur Maßnahmenplanung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de-DE" sz="2200" dirty="0">
                <a:solidFill>
                  <a:srgbClr val="13A850"/>
                </a:solidFill>
              </a:rPr>
              <a:t>Maßnahmenprogramm, Kataster und </a:t>
            </a:r>
            <a:r>
              <a:rPr lang="de-DE" sz="2200" dirty="0"/>
              <a:t>Bericht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26F978D2-F2C7-4EA0-8ACA-898038518A88}"/>
              </a:ext>
            </a:extLst>
          </p:cNvPr>
          <p:cNvSpPr txBox="1">
            <a:spLocks/>
          </p:cNvSpPr>
          <p:nvPr/>
        </p:nvSpPr>
        <p:spPr>
          <a:xfrm>
            <a:off x="250825" y="84733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eaLnBrk="1" hangingPunct="1">
              <a:defRPr sz="2800" b="1">
                <a:solidFill>
                  <a:srgbClr val="13A850"/>
                </a:solidFill>
                <a:latin typeface="+mj-lt"/>
                <a:ea typeface="+mj-ea"/>
                <a:cs typeface="+mj-cs"/>
              </a:defRPr>
            </a:lvl1pPr>
            <a:lvl2pPr algn="ctr" eaLnBrk="1" hangingPunct="1">
              <a:defRPr sz="4400">
                <a:solidFill>
                  <a:schemeClr val="tx2"/>
                </a:solidFill>
              </a:defRPr>
            </a:lvl2pPr>
            <a:lvl3pPr algn="ctr" eaLnBrk="1" hangingPunct="1">
              <a:defRPr sz="4400">
                <a:solidFill>
                  <a:schemeClr val="tx2"/>
                </a:solidFill>
              </a:defRPr>
            </a:lvl3pPr>
            <a:lvl4pPr algn="ctr" eaLnBrk="1" hangingPunct="1">
              <a:defRPr sz="4400">
                <a:solidFill>
                  <a:schemeClr val="tx2"/>
                </a:solidFill>
              </a:defRPr>
            </a:lvl4pPr>
            <a:lvl5pPr algn="ctr" eaLnBrk="1" hangingPunct="1">
              <a:defRPr sz="4400">
                <a:solidFill>
                  <a:schemeClr val="tx2"/>
                </a:solidFill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9pPr>
          </a:lstStyle>
          <a:p>
            <a:r>
              <a:rPr lang="de-DE" dirty="0"/>
              <a:t>Inhalt</a:t>
            </a:r>
          </a:p>
          <a:p>
            <a:endParaRPr lang="de-DE" sz="2200" b="0" dirty="0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233BC774-8931-42B7-899D-347646D010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3968" y="1916832"/>
            <a:ext cx="4176464" cy="40011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Aft>
                <a:spcPct val="50000"/>
              </a:spcAft>
            </a:pPr>
            <a:r>
              <a:rPr lang="de-DE" sz="2000" b="1" kern="0" dirty="0">
                <a:solidFill>
                  <a:srgbClr val="0070C0"/>
                </a:solidFill>
                <a:latin typeface="Calibri"/>
              </a:rPr>
              <a:t>1. Abstimmung mit Projektbeteiligten</a:t>
            </a:r>
            <a:endParaRPr lang="de-DE" altLang="de-DE" sz="2000" i="1" dirty="0">
              <a:solidFill>
                <a:srgbClr val="FF0000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233BC774-8931-42B7-899D-347646D010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9506" y="4293096"/>
            <a:ext cx="4180926" cy="40011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Aft>
                <a:spcPct val="50000"/>
              </a:spcAft>
            </a:pPr>
            <a:r>
              <a:rPr lang="de-DE" sz="2000" b="1" kern="0" dirty="0">
                <a:solidFill>
                  <a:srgbClr val="0070C0"/>
                </a:solidFill>
                <a:latin typeface="Calibri"/>
              </a:rPr>
              <a:t>2. Abstimmung mit Projektbeteiligten</a:t>
            </a:r>
            <a:endParaRPr lang="de-DE" altLang="de-DE" sz="2000" i="1" dirty="0">
              <a:solidFill>
                <a:srgbClr val="FF0000"/>
              </a:solidFill>
            </a:endParaRP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2</a:t>
            </a:fld>
            <a:endParaRPr lang="de-DE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3771900" y="22812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endParaRPr lang="de-DE" altLang="de-DE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3276600" y="17240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endParaRPr lang="de-DE" altLang="de-DE"/>
          </a:p>
        </p:txBody>
      </p:sp>
      <p:sp>
        <p:nvSpPr>
          <p:cNvPr id="2" name="Titel 2">
            <a:extLst>
              <a:ext uri="{FF2B5EF4-FFF2-40B4-BE49-F238E27FC236}">
                <a16:creationId xmlns:a16="http://schemas.microsoft.com/office/drawing/2014/main" id="{061F472A-8E89-4FF0-B7E8-8507DF99B8BE}"/>
              </a:ext>
            </a:extLst>
          </p:cNvPr>
          <p:cNvSpPr txBox="1">
            <a:spLocks/>
          </p:cNvSpPr>
          <p:nvPr/>
        </p:nvSpPr>
        <p:spPr>
          <a:xfrm>
            <a:off x="250825" y="84733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eaLnBrk="1" hangingPunct="1">
              <a:defRPr sz="2800" b="1">
                <a:solidFill>
                  <a:srgbClr val="13A850"/>
                </a:solidFill>
                <a:latin typeface="+mj-lt"/>
                <a:ea typeface="+mj-ea"/>
                <a:cs typeface="+mj-cs"/>
              </a:defRPr>
            </a:lvl1pPr>
            <a:lvl2pPr algn="ctr" eaLnBrk="1" hangingPunct="1">
              <a:defRPr sz="4400">
                <a:solidFill>
                  <a:schemeClr val="tx2"/>
                </a:solidFill>
              </a:defRPr>
            </a:lvl2pPr>
            <a:lvl3pPr algn="ctr" eaLnBrk="1" hangingPunct="1">
              <a:defRPr sz="4400">
                <a:solidFill>
                  <a:schemeClr val="tx2"/>
                </a:solidFill>
              </a:defRPr>
            </a:lvl3pPr>
            <a:lvl4pPr algn="ctr" eaLnBrk="1" hangingPunct="1">
              <a:defRPr sz="4400">
                <a:solidFill>
                  <a:schemeClr val="tx2"/>
                </a:solidFill>
              </a:defRPr>
            </a:lvl4pPr>
            <a:lvl5pPr algn="ctr" eaLnBrk="1" hangingPunct="1">
              <a:defRPr sz="4400">
                <a:solidFill>
                  <a:schemeClr val="tx2"/>
                </a:solidFill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9pPr>
          </a:lstStyle>
          <a:p>
            <a:r>
              <a:rPr lang="de-DE" sz="28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Unternehmens- und Mitarbeiterprofil</a:t>
            </a:r>
            <a:br>
              <a:rPr lang="de-DE" dirty="0"/>
            </a:br>
            <a:r>
              <a:rPr lang="de-DE" sz="2200" b="0" dirty="0"/>
              <a:t>Das Büro</a:t>
            </a: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250825" y="1064165"/>
            <a:ext cx="8675688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339933"/>
              </a:buClr>
              <a:buFont typeface="Wingdings" pitchFamily="2" charset="2"/>
              <a:buChar char="§"/>
              <a:defRPr/>
            </a:pP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Das Planungsbüro VIA ist eine eingetragene Genossenschaft.</a:t>
            </a:r>
            <a:b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 werden zurzeit </a:t>
            </a:r>
            <a:r>
              <a:rPr lang="de-DE" sz="1800" dirty="0">
                <a:latin typeface="Calibri" panose="020F0502020204030204" pitchFamily="34" charset="0"/>
                <a:cs typeface="Calibri" panose="020F0502020204030204" pitchFamily="34" charset="0"/>
              </a:rPr>
              <a:t>31</a:t>
            </a: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fest angestellte Mitarbeiter beschäftigt. </a:t>
            </a:r>
          </a:p>
          <a:p>
            <a:pPr marL="180975" indent="-180975">
              <a:spcBef>
                <a:spcPct val="50000"/>
              </a:spcBef>
              <a:buClr>
                <a:srgbClr val="339933"/>
              </a:buClr>
              <a:buFont typeface="Wingdings" pitchFamily="2" charset="2"/>
              <a:buChar char="§"/>
              <a:defRPr/>
            </a:pP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Das Planungsbüro VIA besteht seit 1994. </a:t>
            </a:r>
          </a:p>
        </p:txBody>
      </p:sp>
      <p:sp>
        <p:nvSpPr>
          <p:cNvPr id="10" name="Text Box 3">
            <a:extLst>
              <a:ext uri="{FF2B5EF4-FFF2-40B4-BE49-F238E27FC236}">
                <a16:creationId xmlns:a16="http://schemas.microsoft.com/office/drawing/2014/main" id="{6105157D-046D-448B-A9A8-5CD069A0BB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2353440"/>
            <a:ext cx="8675688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339933"/>
              </a:buClr>
              <a:buFont typeface="Wingdings" pitchFamily="2" charset="2"/>
              <a:buChar char="§"/>
              <a:defRPr/>
            </a:pP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Das Planungsbüro VIA weist langjährige Erfahrungen in folgenden Bereichen auf:</a:t>
            </a:r>
            <a:b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-  Konzeption und Umsetzung von Radverkehrskonzepten </a:t>
            </a:r>
            <a:b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-  Konzeption und Umsetzung von Leitsystemen </a:t>
            </a:r>
            <a:b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-  Verkehrsentwicklungsplanung</a:t>
            </a:r>
            <a:b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-  Mobilitätsforschung</a:t>
            </a:r>
            <a:b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-  Moderation von Umsetzungsprozessen</a:t>
            </a:r>
            <a:b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-  Öffentlichkeitsarbeit.</a:t>
            </a: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1FDD816E-EBC7-49F6-A90D-DE242E477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622210"/>
            <a:ext cx="867568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339933"/>
              </a:buClr>
              <a:buFont typeface="Wingdings" pitchFamily="2" charset="2"/>
              <a:buChar char="§"/>
              <a:defRPr/>
            </a:pP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Bearbeitung von Radverkehrskonzepten Kreise und Städte/Gemeinden, z.B. </a:t>
            </a:r>
            <a:b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1800" dirty="0">
                <a:latin typeface="Calibri" panose="020F0502020204030204" pitchFamily="34" charset="0"/>
                <a:cs typeface="Calibri" panose="020F0502020204030204" pitchFamily="34" charset="0"/>
              </a:rPr>
              <a:t>Kreis Mayen-Koblenz, Kreis Bad Dürkheim, </a:t>
            </a: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Bodenseekreis, Landkreis Böblingen,</a:t>
            </a:r>
            <a:r>
              <a:rPr lang="de-DE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de-DE" sz="1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Stadt </a:t>
            </a:r>
            <a:r>
              <a:rPr lang="de-DE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Mendig</a:t>
            </a: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VG </a:t>
            </a:r>
            <a:r>
              <a:rPr lang="de-DE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Gerolstein</a:t>
            </a: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Stadt Köln, Stadt Düsseldorf, Stadt Bitburg… </a:t>
            </a:r>
          </a:p>
          <a:p>
            <a:pPr marL="180975" indent="-180975">
              <a:spcBef>
                <a:spcPct val="50000"/>
              </a:spcBef>
              <a:buClr>
                <a:srgbClr val="339933"/>
              </a:buClr>
              <a:buFont typeface="Wingdings" pitchFamily="2" charset="2"/>
              <a:buChar char="§"/>
              <a:defRPr/>
            </a:pPr>
            <a:r>
              <a:rPr lang="de-DE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Näheres entnehmen Sie bitte unserer Referenzliste und unserer Seite im Internet</a:t>
            </a:r>
          </a:p>
          <a:p>
            <a:pPr>
              <a:spcBef>
                <a:spcPct val="50000"/>
              </a:spcBef>
              <a:buClr>
                <a:srgbClr val="339933"/>
              </a:buClr>
              <a:defRPr/>
            </a:pPr>
            <a:r>
              <a:rPr lang="de-DE" sz="1800" dirty="0"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de-DE" sz="1800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www.viakoeln.de. </a:t>
            </a:r>
            <a:endParaRPr lang="de-DE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4669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4</a:t>
            </a:fld>
            <a:endParaRPr lang="de-DE" dirty="0"/>
          </a:p>
        </p:txBody>
      </p:sp>
      <p:sp>
        <p:nvSpPr>
          <p:cNvPr id="12" name="Titel 8"/>
          <p:cNvSpPr>
            <a:spLocks noGrp="1"/>
          </p:cNvSpPr>
          <p:nvPr>
            <p:ph type="title"/>
          </p:nvPr>
        </p:nvSpPr>
        <p:spPr>
          <a:xfrm>
            <a:off x="250825" y="84733"/>
            <a:ext cx="6912768" cy="895995"/>
          </a:xfrm>
        </p:spPr>
        <p:txBody>
          <a:bodyPr>
            <a:normAutofit/>
          </a:bodyPr>
          <a:lstStyle/>
          <a:p>
            <a:r>
              <a:rPr lang="de-DE" dirty="0"/>
              <a:t>Bestandserfassung und Mängelanalyse</a:t>
            </a:r>
            <a:br>
              <a:rPr lang="de-DE" dirty="0"/>
            </a:br>
            <a:endParaRPr lang="de-DE" sz="2200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773568F0-ADE2-4D3B-B70D-07E64DFD07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1708" y="1196752"/>
            <a:ext cx="8954550" cy="1296144"/>
          </a:xfrm>
          <a:ln w="3175">
            <a:noFill/>
            <a:prstDash val="dash"/>
          </a:ln>
        </p:spPr>
        <p:txBody>
          <a:bodyPr/>
          <a:lstStyle/>
          <a:p>
            <a:pPr marL="0" indent="0">
              <a:buNone/>
            </a:pPr>
            <a:r>
              <a:rPr lang="de-DE" sz="2200" dirty="0">
                <a:latin typeface="+mj-lt"/>
                <a:cs typeface="Arial" pitchFamily="34" charset="0"/>
              </a:rPr>
              <a:t>Insgesamt wurde die bestehende Radverkehrsinfrastruktur auf einer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Gesamtlänge von fast 800 km Länge befahren bzw. es wurden mehr als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1.200 Datensätze* erfasst.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DA35152-F92C-406A-9FC5-E8B91496BBBA}"/>
              </a:ext>
            </a:extLst>
          </p:cNvPr>
          <p:cNvSpPr txBox="1"/>
          <p:nvPr/>
        </p:nvSpPr>
        <p:spPr>
          <a:xfrm>
            <a:off x="250825" y="6021288"/>
            <a:ext cx="86810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1600" dirty="0">
                <a:latin typeface="+mj-lt"/>
                <a:cs typeface="Arial" pitchFamily="34" charset="0"/>
              </a:rPr>
              <a:t>* Datensatz = ein Streckenabschnitt mit einheitlichen Attributen (Führungsform, Breite, Ortslage </a:t>
            </a:r>
            <a:r>
              <a:rPr lang="de-DE" sz="1600" dirty="0" err="1">
                <a:latin typeface="+mj-lt"/>
                <a:cs typeface="Arial" pitchFamily="34" charset="0"/>
              </a:rPr>
              <a:t>u.v.m</a:t>
            </a:r>
            <a:r>
              <a:rPr lang="de-DE" sz="1600" dirty="0">
                <a:latin typeface="+mj-lt"/>
                <a:cs typeface="Arial" pitchFamily="34" charset="0"/>
              </a:rPr>
              <a:t>)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01BC37F4-A594-4C36-AB3E-B02F1C85BAB9}"/>
              </a:ext>
            </a:extLst>
          </p:cNvPr>
          <p:cNvSpPr txBox="1"/>
          <p:nvPr/>
        </p:nvSpPr>
        <p:spPr>
          <a:xfrm>
            <a:off x="211708" y="2683132"/>
            <a:ext cx="8932292" cy="3410164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0" indent="0" eaLnBrk="1" hangingPunct="1">
              <a:spcBef>
                <a:spcPct val="20000"/>
              </a:spcBef>
              <a:buFont typeface="Wingdings" pitchFamily="2" charset="2"/>
              <a:buNone/>
              <a:defRPr sz="2200" b="0" baseline="0">
                <a:latin typeface="+mj-lt"/>
                <a:cs typeface="Arial" pitchFamily="34" charset="0"/>
              </a:defRPr>
            </a:lvl1pPr>
            <a:lvl2pPr marL="742950" indent="-285750" eaLnBrk="1" hangingPunct="1">
              <a:spcBef>
                <a:spcPct val="20000"/>
              </a:spcBef>
              <a:buFont typeface="Wingdings" pitchFamily="2" charset="2"/>
              <a:buChar char="Ø"/>
              <a:defRPr sz="1800">
                <a:latin typeface="Calibri" pitchFamily="34" charset="0"/>
              </a:defRPr>
            </a:lvl2pPr>
            <a:lvl3pPr marL="11430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3pPr>
            <a:lvl4pPr marL="16002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4pPr>
            <a:lvl5pPr marL="20574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de-DE" b="1" dirty="0">
                <a:solidFill>
                  <a:srgbClr val="13A850"/>
                </a:solidFill>
              </a:rPr>
              <a:t>Auf Basis der Befahrungsdaten wurden folgende Analysen durchgeführt:</a:t>
            </a:r>
          </a:p>
          <a:p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Netzlücken</a:t>
            </a:r>
            <a:r>
              <a:rPr lang="de-DE" dirty="0"/>
              <a:t> oder nicht ausreichender Infrastruktur auf Basis von Verkehrsbelastungen gemäß ERA (Belastungsbereich)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Breitenmängeln</a:t>
            </a:r>
            <a:r>
              <a:rPr lang="de-DE" dirty="0"/>
              <a:t> gemäß ERA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Oberflächenmängeln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298F6BBA-C6FF-4655-B491-189327E8B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038" y="0"/>
            <a:ext cx="10328076" cy="690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platzhalter 10"/>
          <p:cNvSpPr txBox="1">
            <a:spLocks/>
          </p:cNvSpPr>
          <p:nvPr/>
        </p:nvSpPr>
        <p:spPr>
          <a:xfrm>
            <a:off x="243979" y="450884"/>
            <a:ext cx="8964488" cy="2232248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Abgeschlossene Planungsphasen:</a:t>
            </a:r>
          </a:p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Grundlagen, Hintergründe und Zielvorstellungen</a:t>
            </a:r>
          </a:p>
        </p:txBody>
      </p:sp>
    </p:spTree>
    <p:extLst>
      <p:ext uri="{BB962C8B-B14F-4D97-AF65-F5344CB8AC3E}">
        <p14:creationId xmlns:p14="http://schemas.microsoft.com/office/powerpoint/2010/main" val="1002566556"/>
      </p:ext>
    </p:extLst>
  </p:cSld>
  <p:clrMapOvr>
    <a:masterClrMapping/>
  </p:clrMapOvr>
  <p:transition advTm="341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llipse 21">
            <a:extLst>
              <a:ext uri="{FF2B5EF4-FFF2-40B4-BE49-F238E27FC236}">
                <a16:creationId xmlns:a16="http://schemas.microsoft.com/office/drawing/2014/main" id="{C2EEEEBD-F4A9-42D7-AFC2-353A32540ACA}"/>
              </a:ext>
            </a:extLst>
          </p:cNvPr>
          <p:cNvSpPr/>
          <p:nvPr/>
        </p:nvSpPr>
        <p:spPr bwMode="auto">
          <a:xfrm>
            <a:off x="468313" y="3251027"/>
            <a:ext cx="2160587" cy="1008062"/>
          </a:xfrm>
          <a:prstGeom prst="ellipse">
            <a:avLst/>
          </a:prstGeom>
          <a:solidFill>
            <a:srgbClr val="93C6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endParaRPr lang="de-DE" sz="24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C4C74D8C-7DC8-4534-A27B-024ED400A10C}"/>
              </a:ext>
            </a:extLst>
          </p:cNvPr>
          <p:cNvSpPr/>
          <p:nvPr/>
        </p:nvSpPr>
        <p:spPr bwMode="auto">
          <a:xfrm>
            <a:off x="468313" y="2033811"/>
            <a:ext cx="2160587" cy="1008062"/>
          </a:xfrm>
          <a:prstGeom prst="ellipse">
            <a:avLst/>
          </a:prstGeom>
          <a:solidFill>
            <a:srgbClr val="D9EB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endParaRPr lang="de-DE" sz="24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908E5364-3972-4339-B916-AC3D6E4E45D2}"/>
              </a:ext>
            </a:extLst>
          </p:cNvPr>
          <p:cNvSpPr/>
          <p:nvPr/>
        </p:nvSpPr>
        <p:spPr bwMode="auto">
          <a:xfrm>
            <a:off x="973138" y="4554761"/>
            <a:ext cx="2303462" cy="1295400"/>
          </a:xfrm>
          <a:prstGeom prst="ellipse">
            <a:avLst/>
          </a:prstGeom>
          <a:solidFill>
            <a:srgbClr val="D9EB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endParaRPr lang="de-DE" sz="24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D48F47B0-F1E5-4668-8E1B-75D5A05CE4F1}"/>
              </a:ext>
            </a:extLst>
          </p:cNvPr>
          <p:cNvSpPr/>
          <p:nvPr/>
        </p:nvSpPr>
        <p:spPr bwMode="auto">
          <a:xfrm>
            <a:off x="2916238" y="3141886"/>
            <a:ext cx="2449512" cy="1296987"/>
          </a:xfrm>
          <a:prstGeom prst="ellipse">
            <a:avLst/>
          </a:prstGeom>
          <a:solidFill>
            <a:srgbClr val="93C6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endParaRPr lang="de-DE" sz="24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3719002D-3565-46E8-93E2-D795F27D37FB}"/>
              </a:ext>
            </a:extLst>
          </p:cNvPr>
          <p:cNvSpPr/>
          <p:nvPr/>
        </p:nvSpPr>
        <p:spPr bwMode="auto">
          <a:xfrm>
            <a:off x="3419475" y="4869086"/>
            <a:ext cx="2449513" cy="1295400"/>
          </a:xfrm>
          <a:prstGeom prst="ellipse">
            <a:avLst/>
          </a:prstGeom>
          <a:solidFill>
            <a:srgbClr val="93C6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endParaRPr lang="de-DE">
              <a:latin typeface="Arial" charset="0"/>
              <a:cs typeface="Arial" charset="0"/>
            </a:endParaRPr>
          </a:p>
        </p:txBody>
      </p:sp>
      <p:sp>
        <p:nvSpPr>
          <p:cNvPr id="29" name="Ellipse 28">
            <a:extLst>
              <a:ext uri="{FF2B5EF4-FFF2-40B4-BE49-F238E27FC236}">
                <a16:creationId xmlns:a16="http://schemas.microsoft.com/office/drawing/2014/main" id="{B65C90FD-9A21-4551-A14C-D3FC3DD635E3}"/>
              </a:ext>
            </a:extLst>
          </p:cNvPr>
          <p:cNvSpPr/>
          <p:nvPr/>
        </p:nvSpPr>
        <p:spPr bwMode="auto">
          <a:xfrm>
            <a:off x="2916238" y="1484536"/>
            <a:ext cx="2447925" cy="1296987"/>
          </a:xfrm>
          <a:prstGeom prst="ellipse">
            <a:avLst/>
          </a:prstGeom>
          <a:solidFill>
            <a:srgbClr val="93C6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endParaRPr lang="de-DE" sz="24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30" name="Ellipse 29">
            <a:extLst>
              <a:ext uri="{FF2B5EF4-FFF2-40B4-BE49-F238E27FC236}">
                <a16:creationId xmlns:a16="http://schemas.microsoft.com/office/drawing/2014/main" id="{B996AC1F-656E-4B52-B4A7-4E9D84928DAD}"/>
              </a:ext>
            </a:extLst>
          </p:cNvPr>
          <p:cNvSpPr/>
          <p:nvPr/>
        </p:nvSpPr>
        <p:spPr bwMode="auto">
          <a:xfrm>
            <a:off x="5653088" y="2394173"/>
            <a:ext cx="2447925" cy="1296988"/>
          </a:xfrm>
          <a:prstGeom prst="ellipse">
            <a:avLst/>
          </a:prstGeom>
          <a:solidFill>
            <a:srgbClr val="D9EB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endParaRPr lang="de-DE" sz="24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31" name="Rectangle 3">
            <a:extLst>
              <a:ext uri="{FF2B5EF4-FFF2-40B4-BE49-F238E27FC236}">
                <a16:creationId xmlns:a16="http://schemas.microsoft.com/office/drawing/2014/main" id="{B45EF288-C517-4807-AD0D-5489DC6C60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1773461"/>
            <a:ext cx="2232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Aft>
                <a:spcPct val="50000"/>
              </a:spcAft>
            </a:pPr>
            <a:r>
              <a:rPr lang="de-DE" altLang="de-DE" sz="2000" b="1" dirty="0">
                <a:solidFill>
                  <a:schemeClr val="tx1"/>
                </a:solidFill>
              </a:rPr>
              <a:t>steigende Mobilitätskosten</a:t>
            </a:r>
            <a:endParaRPr lang="de-DE" altLang="de-DE" sz="2000" b="1" i="1" dirty="0">
              <a:solidFill>
                <a:schemeClr val="tx1"/>
              </a:solidFill>
            </a:endParaRPr>
          </a:p>
        </p:txBody>
      </p:sp>
      <p:sp>
        <p:nvSpPr>
          <p:cNvPr id="32" name="Rectangle 1028">
            <a:extLst>
              <a:ext uri="{FF2B5EF4-FFF2-40B4-BE49-F238E27FC236}">
                <a16:creationId xmlns:a16="http://schemas.microsoft.com/office/drawing/2014/main" id="{BBB0C285-9694-4D89-BFF8-E5A3EFFE47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928040"/>
            <a:ext cx="77771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FF0000"/>
              </a:buClr>
            </a:pPr>
            <a:r>
              <a:rPr lang="de-DE" altLang="de-DE" sz="2000" dirty="0"/>
              <a:t>Radverkehr als Hoffnungsträger!  </a:t>
            </a:r>
          </a:p>
        </p:txBody>
      </p:sp>
      <p:sp>
        <p:nvSpPr>
          <p:cNvPr id="33" name="Rectangle 3">
            <a:extLst>
              <a:ext uri="{FF2B5EF4-FFF2-40B4-BE49-F238E27FC236}">
                <a16:creationId xmlns:a16="http://schemas.microsoft.com/office/drawing/2014/main" id="{108253C8-DB32-40E6-838D-EDAF8719B4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0475" y="4842098"/>
            <a:ext cx="17287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Aft>
                <a:spcPct val="50000"/>
              </a:spcAft>
            </a:pPr>
            <a:r>
              <a:rPr lang="de-DE" altLang="de-DE" sz="2000" b="1">
                <a:solidFill>
                  <a:schemeClr val="tx1"/>
                </a:solidFill>
              </a:rPr>
              <a:t>Gesundheit / Fitness</a:t>
            </a:r>
            <a:endParaRPr lang="de-DE" altLang="de-DE" sz="2000" b="1" i="1">
              <a:solidFill>
                <a:schemeClr val="tx1"/>
              </a:solidFill>
            </a:endParaRPr>
          </a:p>
        </p:txBody>
      </p:sp>
      <p:sp>
        <p:nvSpPr>
          <p:cNvPr id="34" name="Rectangle 3">
            <a:extLst>
              <a:ext uri="{FF2B5EF4-FFF2-40B4-BE49-F238E27FC236}">
                <a16:creationId xmlns:a16="http://schemas.microsoft.com/office/drawing/2014/main" id="{772C4962-2463-4B18-9F36-81571F5344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6238" y="3286348"/>
            <a:ext cx="25193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Aft>
                <a:spcPct val="50000"/>
              </a:spcAft>
            </a:pPr>
            <a:r>
              <a:rPr lang="de-DE" altLang="de-DE" sz="2000" b="1" dirty="0">
                <a:solidFill>
                  <a:schemeClr val="tx1"/>
                </a:solidFill>
              </a:rPr>
              <a:t>stadt-/umwelt-</a:t>
            </a:r>
            <a:br>
              <a:rPr lang="de-DE" altLang="de-DE" sz="2000" b="1" dirty="0">
                <a:solidFill>
                  <a:schemeClr val="tx1"/>
                </a:solidFill>
              </a:rPr>
            </a:br>
            <a:r>
              <a:rPr lang="de-DE" altLang="de-DE" sz="2000" b="1" dirty="0">
                <a:solidFill>
                  <a:schemeClr val="tx1"/>
                </a:solidFill>
              </a:rPr>
              <a:t>verträgliche Mobilität</a:t>
            </a:r>
            <a:endParaRPr lang="de-DE" altLang="de-DE" sz="2000" b="1" i="1" dirty="0">
              <a:solidFill>
                <a:schemeClr val="tx1"/>
              </a:solidFill>
            </a:endParaRPr>
          </a:p>
        </p:txBody>
      </p:sp>
      <p:sp>
        <p:nvSpPr>
          <p:cNvPr id="35" name="Rectangle 3">
            <a:extLst>
              <a:ext uri="{FF2B5EF4-FFF2-40B4-BE49-F238E27FC236}">
                <a16:creationId xmlns:a16="http://schemas.microsoft.com/office/drawing/2014/main" id="{50D3E1D2-9901-4C3F-85BB-07D37BF6CA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5229448"/>
            <a:ext cx="25923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Aft>
                <a:spcPct val="50000"/>
              </a:spcAft>
            </a:pPr>
            <a:r>
              <a:rPr lang="de-DE" altLang="de-DE" sz="2000" b="1">
                <a:solidFill>
                  <a:schemeClr val="tx1"/>
                </a:solidFill>
              </a:rPr>
              <a:t>Verkehrssicherheit</a:t>
            </a:r>
            <a:br>
              <a:rPr lang="de-DE" altLang="de-DE" sz="2000" b="1" i="1">
                <a:solidFill>
                  <a:schemeClr val="tx1"/>
                </a:solidFill>
              </a:rPr>
            </a:br>
            <a:r>
              <a:rPr lang="de-DE" altLang="de-DE" sz="2000" b="1" i="1">
                <a:solidFill>
                  <a:schemeClr val="tx1"/>
                </a:solidFill>
              </a:rPr>
              <a:t>„Vision Zero“</a:t>
            </a:r>
            <a:endParaRPr lang="de-DE" altLang="de-DE" sz="2000" b="1">
              <a:solidFill>
                <a:schemeClr val="tx1"/>
              </a:solidFill>
            </a:endParaRPr>
          </a:p>
        </p:txBody>
      </p:sp>
      <p:sp>
        <p:nvSpPr>
          <p:cNvPr id="36" name="Rectangle 5">
            <a:extLst>
              <a:ext uri="{FF2B5EF4-FFF2-40B4-BE49-F238E27FC236}">
                <a16:creationId xmlns:a16="http://schemas.microsoft.com/office/drawing/2014/main" id="{79B0DB09-A87E-4BF8-86D0-821DCC1C5A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504" y="80963"/>
            <a:ext cx="77755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ct val="50000"/>
              </a:spcAft>
              <a:buClr>
                <a:srgbClr val="FFCC00"/>
              </a:buClr>
              <a:buSzPct val="75000"/>
            </a:pPr>
            <a:r>
              <a:rPr lang="de-DE" altLang="de-DE" sz="2400" b="1" dirty="0">
                <a:solidFill>
                  <a:srgbClr val="008000"/>
                </a:solidFill>
              </a:rPr>
              <a:t>Handlungsziele und Erwartungen</a:t>
            </a:r>
          </a:p>
        </p:txBody>
      </p:sp>
      <p:sp>
        <p:nvSpPr>
          <p:cNvPr id="37" name="Rectangle 3">
            <a:extLst>
              <a:ext uri="{FF2B5EF4-FFF2-40B4-BE49-F238E27FC236}">
                <a16:creationId xmlns:a16="http://schemas.microsoft.com/office/drawing/2014/main" id="{BF54DCF0-FBB4-4108-8FF2-A08EF76A15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7550" y="2683098"/>
            <a:ext cx="2232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Aft>
                <a:spcPct val="50000"/>
              </a:spcAft>
            </a:pPr>
            <a:r>
              <a:rPr lang="de-DE" altLang="de-DE" sz="2000" b="1" dirty="0">
                <a:solidFill>
                  <a:schemeClr val="tx1"/>
                </a:solidFill>
              </a:rPr>
              <a:t>touristische Attraktivität</a:t>
            </a:r>
            <a:endParaRPr lang="de-DE" altLang="de-DE" sz="2000" b="1" i="1" dirty="0">
              <a:solidFill>
                <a:schemeClr val="tx1"/>
              </a:solidFill>
            </a:endParaRPr>
          </a:p>
        </p:txBody>
      </p:sp>
      <p:sp>
        <p:nvSpPr>
          <p:cNvPr id="38" name="Rectangle 3">
            <a:extLst>
              <a:ext uri="{FF2B5EF4-FFF2-40B4-BE49-F238E27FC236}">
                <a16:creationId xmlns:a16="http://schemas.microsoft.com/office/drawing/2014/main" id="{BED07EFB-BB1C-45C7-8785-70B62A7CB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238" y="2321148"/>
            <a:ext cx="18002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ct val="50000"/>
              </a:spcAft>
            </a:pPr>
            <a:r>
              <a:rPr lang="de-DE" altLang="de-DE" sz="2000" b="1" dirty="0">
                <a:solidFill>
                  <a:schemeClr val="tx1"/>
                </a:solidFill>
              </a:rPr>
              <a:t>E-Mobilität </a:t>
            </a:r>
            <a:endParaRPr lang="de-DE" altLang="de-DE" sz="2000" b="1" i="1" dirty="0">
              <a:solidFill>
                <a:schemeClr val="tx1"/>
              </a:solidFill>
            </a:endParaRPr>
          </a:p>
        </p:txBody>
      </p:sp>
      <p:sp>
        <p:nvSpPr>
          <p:cNvPr id="39" name="Ellipse 38">
            <a:extLst>
              <a:ext uri="{FF2B5EF4-FFF2-40B4-BE49-F238E27FC236}">
                <a16:creationId xmlns:a16="http://schemas.microsoft.com/office/drawing/2014/main" id="{311820B7-A0DA-441A-A171-D9B8F84542DD}"/>
              </a:ext>
            </a:extLst>
          </p:cNvPr>
          <p:cNvSpPr/>
          <p:nvPr/>
        </p:nvSpPr>
        <p:spPr bwMode="auto">
          <a:xfrm>
            <a:off x="5291138" y="4005486"/>
            <a:ext cx="2160587" cy="1008062"/>
          </a:xfrm>
          <a:prstGeom prst="ellipse">
            <a:avLst/>
          </a:prstGeom>
          <a:solidFill>
            <a:srgbClr val="D9EB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endParaRPr lang="de-DE" sz="24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40" name="Rectangle 3">
            <a:extLst>
              <a:ext uri="{FF2B5EF4-FFF2-40B4-BE49-F238E27FC236}">
                <a16:creationId xmlns:a16="http://schemas.microsoft.com/office/drawing/2014/main" id="{00F66670-A6EB-46D6-99F6-EC97C13EC4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0425" y="4292823"/>
            <a:ext cx="1439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ct val="50000"/>
              </a:spcAft>
            </a:pPr>
            <a:r>
              <a:rPr lang="de-DE" altLang="de-DE" sz="2000" b="1">
                <a:solidFill>
                  <a:schemeClr val="tx1"/>
                </a:solidFill>
              </a:rPr>
              <a:t>sozial</a:t>
            </a:r>
            <a:endParaRPr lang="de-DE" altLang="de-DE" sz="2000" b="1" i="1">
              <a:solidFill>
                <a:schemeClr val="tx1"/>
              </a:solidFill>
            </a:endParaRPr>
          </a:p>
        </p:txBody>
      </p:sp>
      <p:sp>
        <p:nvSpPr>
          <p:cNvPr id="41" name="Rectangle 3">
            <a:extLst>
              <a:ext uri="{FF2B5EF4-FFF2-40B4-BE49-F238E27FC236}">
                <a16:creationId xmlns:a16="http://schemas.microsoft.com/office/drawing/2014/main" id="{1584560E-3681-4896-AA13-AE9101883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493" y="3590354"/>
            <a:ext cx="1800225" cy="369332"/>
          </a:xfrm>
          <a:prstGeom prst="rect">
            <a:avLst/>
          </a:prstGeom>
          <a:solidFill>
            <a:srgbClr val="93C6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r>
              <a:rPr lang="de-DE" altLang="de-DE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Klimaschutz </a:t>
            </a:r>
          </a:p>
        </p:txBody>
      </p:sp>
      <p:sp>
        <p:nvSpPr>
          <p:cNvPr id="20" name="Foliennummernplatzhalter 3"/>
          <p:cNvSpPr txBox="1">
            <a:spLocks/>
          </p:cNvSpPr>
          <p:nvPr/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/>
              <a:pPr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53787477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7"/>
          <p:cNvSpPr>
            <a:spLocks noChangeArrowheads="1"/>
          </p:cNvSpPr>
          <p:nvPr/>
        </p:nvSpPr>
        <p:spPr bwMode="auto">
          <a:xfrm>
            <a:off x="392312" y="2439153"/>
            <a:ext cx="85550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13A850"/>
              </a:buClr>
              <a:buFont typeface="Wingdings" panose="05000000000000000000" pitchFamily="2" charset="2"/>
              <a:buChar char="Ø"/>
            </a:pPr>
            <a:r>
              <a:rPr lang="de-DE" altLang="de-DE" sz="2400" dirty="0">
                <a:solidFill>
                  <a:schemeClr val="tx1"/>
                </a:solidFill>
                <a:latin typeface="+mj-lt"/>
              </a:rPr>
              <a:t>soll Anforderungen verschiedener Zielgruppen gerecht werden.</a:t>
            </a:r>
          </a:p>
        </p:txBody>
      </p:sp>
      <p:sp>
        <p:nvSpPr>
          <p:cNvPr id="13315" name="Rectangle 1028"/>
          <p:cNvSpPr>
            <a:spLocks noChangeArrowheads="1"/>
          </p:cNvSpPr>
          <p:nvPr/>
        </p:nvSpPr>
        <p:spPr bwMode="auto">
          <a:xfrm>
            <a:off x="374650" y="3106353"/>
            <a:ext cx="822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13A850"/>
              </a:buClr>
              <a:buFont typeface="Wingdings" panose="05000000000000000000" pitchFamily="2" charset="2"/>
              <a:buChar char="Ø"/>
            </a:pPr>
            <a:r>
              <a:rPr lang="de-DE" altLang="de-DE" sz="2400" dirty="0">
                <a:solidFill>
                  <a:schemeClr val="tx1"/>
                </a:solidFill>
                <a:latin typeface="+mj-lt"/>
              </a:rPr>
              <a:t>soll aktuelle Fragestellungen aufnehmen.</a:t>
            </a:r>
          </a:p>
        </p:txBody>
      </p:sp>
      <p:sp>
        <p:nvSpPr>
          <p:cNvPr id="13316" name="Rectangle 1029"/>
          <p:cNvSpPr>
            <a:spLocks noChangeArrowheads="1"/>
          </p:cNvSpPr>
          <p:nvPr/>
        </p:nvSpPr>
        <p:spPr bwMode="auto">
          <a:xfrm>
            <a:off x="395288" y="3837615"/>
            <a:ext cx="82089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13A850"/>
              </a:buClr>
              <a:buFont typeface="Wingdings" panose="05000000000000000000" pitchFamily="2" charset="2"/>
              <a:buChar char="Ø"/>
            </a:pPr>
            <a:r>
              <a:rPr lang="de-DE" altLang="de-DE" sz="2400" dirty="0">
                <a:solidFill>
                  <a:schemeClr val="tx1"/>
                </a:solidFill>
                <a:latin typeface="+mj-lt"/>
              </a:rPr>
              <a:t>soll aus Netzplanung und </a:t>
            </a:r>
            <a:r>
              <a:rPr lang="de-DE" altLang="de-DE" sz="2400" b="1" dirty="0">
                <a:solidFill>
                  <a:schemeClr val="tx1"/>
                </a:solidFill>
                <a:latin typeface="+mj-lt"/>
              </a:rPr>
              <a:t>konkreten Maßnahmenplänen </a:t>
            </a:r>
            <a:r>
              <a:rPr lang="de-DE" altLang="de-DE" sz="2400" dirty="0">
                <a:solidFill>
                  <a:schemeClr val="tx1"/>
                </a:solidFill>
                <a:latin typeface="+mj-lt"/>
              </a:rPr>
              <a:t>bestehen.</a:t>
            </a:r>
          </a:p>
        </p:txBody>
      </p:sp>
      <p:sp>
        <p:nvSpPr>
          <p:cNvPr id="13317" name="Rectangle 1030"/>
          <p:cNvSpPr>
            <a:spLocks noChangeArrowheads="1"/>
          </p:cNvSpPr>
          <p:nvPr/>
        </p:nvSpPr>
        <p:spPr bwMode="auto">
          <a:xfrm>
            <a:off x="395288" y="4829035"/>
            <a:ext cx="7924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13A850"/>
              </a:buClr>
              <a:buFont typeface="Wingdings" panose="05000000000000000000" pitchFamily="2" charset="2"/>
              <a:buChar char="Ø"/>
            </a:pPr>
            <a:r>
              <a:rPr lang="de-DE" altLang="de-DE" sz="2400" dirty="0">
                <a:solidFill>
                  <a:schemeClr val="tx1"/>
                </a:solidFill>
                <a:latin typeface="+mj-lt"/>
              </a:rPr>
              <a:t>soll auf einem breiten Konsens beruhen. </a:t>
            </a:r>
          </a:p>
        </p:txBody>
      </p:sp>
      <p:sp>
        <p:nvSpPr>
          <p:cNvPr id="13318" name="Rectangle 1031"/>
          <p:cNvSpPr>
            <a:spLocks noChangeArrowheads="1"/>
          </p:cNvSpPr>
          <p:nvPr/>
        </p:nvSpPr>
        <p:spPr bwMode="auto">
          <a:xfrm>
            <a:off x="468313" y="5478323"/>
            <a:ext cx="81359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b="1" dirty="0">
                <a:solidFill>
                  <a:srgbClr val="13A850"/>
                </a:solidFill>
                <a:latin typeface="+mj-lt"/>
              </a:rPr>
              <a:t>Akteure aus Kreis, Kommunen, Landesbetrieb Mobilität und Verbänden arbeiten zusammen.  Keine rein sektorale Planung.</a:t>
            </a:r>
          </a:p>
        </p:txBody>
      </p:sp>
      <p:sp>
        <p:nvSpPr>
          <p:cNvPr id="13319" name="Rechteck 8"/>
          <p:cNvSpPr>
            <a:spLocks noChangeArrowheads="1"/>
          </p:cNvSpPr>
          <p:nvPr/>
        </p:nvSpPr>
        <p:spPr bwMode="auto">
          <a:xfrm>
            <a:off x="8027988" y="836613"/>
            <a:ext cx="360362" cy="647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endParaRPr lang="de-DE" altLang="de-DE"/>
          </a:p>
        </p:txBody>
      </p:sp>
      <p:sp>
        <p:nvSpPr>
          <p:cNvPr id="13321" name="Rectangle 1027"/>
          <p:cNvSpPr>
            <a:spLocks noChangeArrowheads="1"/>
          </p:cNvSpPr>
          <p:nvPr/>
        </p:nvSpPr>
        <p:spPr bwMode="auto">
          <a:xfrm>
            <a:off x="406714" y="895323"/>
            <a:ext cx="815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de-DE" sz="2400" b="1" dirty="0">
                <a:solidFill>
                  <a:srgbClr val="13A850"/>
                </a:solidFill>
                <a:latin typeface="+mj-lt"/>
              </a:rPr>
              <a:t>Das kreisweite Radverkehrsnetz</a:t>
            </a:r>
          </a:p>
        </p:txBody>
      </p:sp>
      <p:sp>
        <p:nvSpPr>
          <p:cNvPr id="2" name="Titel 2">
            <a:extLst>
              <a:ext uri="{FF2B5EF4-FFF2-40B4-BE49-F238E27FC236}">
                <a16:creationId xmlns:a16="http://schemas.microsoft.com/office/drawing/2014/main" id="{C1965A7F-A151-49A7-AAD7-9291FFDE8460}"/>
              </a:ext>
            </a:extLst>
          </p:cNvPr>
          <p:cNvSpPr txBox="1">
            <a:spLocks/>
          </p:cNvSpPr>
          <p:nvPr/>
        </p:nvSpPr>
        <p:spPr>
          <a:xfrm>
            <a:off x="250825" y="84733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eaLnBrk="1" hangingPunct="1">
              <a:defRPr sz="2800" b="1">
                <a:solidFill>
                  <a:srgbClr val="13A850"/>
                </a:solidFill>
                <a:latin typeface="+mj-lt"/>
                <a:ea typeface="+mj-ea"/>
                <a:cs typeface="+mj-cs"/>
              </a:defRPr>
            </a:lvl1pPr>
            <a:lvl2pPr algn="ctr" eaLnBrk="1" hangingPunct="1">
              <a:defRPr sz="4400">
                <a:solidFill>
                  <a:schemeClr val="tx2"/>
                </a:solidFill>
              </a:defRPr>
            </a:lvl2pPr>
            <a:lvl3pPr algn="ctr" eaLnBrk="1" hangingPunct="1">
              <a:defRPr sz="4400">
                <a:solidFill>
                  <a:schemeClr val="tx2"/>
                </a:solidFill>
              </a:defRPr>
            </a:lvl3pPr>
            <a:lvl4pPr algn="ctr" eaLnBrk="1" hangingPunct="1">
              <a:defRPr sz="4400">
                <a:solidFill>
                  <a:schemeClr val="tx2"/>
                </a:solidFill>
              </a:defRPr>
            </a:lvl4pPr>
            <a:lvl5pPr algn="ctr" eaLnBrk="1" hangingPunct="1">
              <a:defRPr sz="4400">
                <a:solidFill>
                  <a:schemeClr val="tx2"/>
                </a:solidFill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9pPr>
          </a:lstStyle>
          <a:p>
            <a:r>
              <a:rPr lang="de-DE" sz="28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Zielvorstellung</a:t>
            </a:r>
          </a:p>
          <a:p>
            <a:endParaRPr lang="de-DE" sz="2200" b="0" dirty="0"/>
          </a:p>
        </p:txBody>
      </p:sp>
      <p:sp>
        <p:nvSpPr>
          <p:cNvPr id="10" name="Rectangle 1027"/>
          <p:cNvSpPr>
            <a:spLocks noChangeArrowheads="1"/>
          </p:cNvSpPr>
          <p:nvPr/>
        </p:nvSpPr>
        <p:spPr bwMode="auto">
          <a:xfrm>
            <a:off x="409575" y="1539848"/>
            <a:ext cx="855503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13A850"/>
              </a:buClr>
              <a:buFont typeface="Wingdings" panose="05000000000000000000" pitchFamily="2" charset="2"/>
              <a:buChar char="Ø"/>
            </a:pPr>
            <a:r>
              <a:rPr lang="de-DE" altLang="de-DE" dirty="0">
                <a:solidFill>
                  <a:schemeClr val="tx1"/>
                </a:solidFill>
                <a:latin typeface="+mj-lt"/>
              </a:rPr>
              <a:t>soll mit dem Ausbau eines </a:t>
            </a:r>
            <a:r>
              <a:rPr lang="de-DE" altLang="de-DE" b="1" dirty="0">
                <a:solidFill>
                  <a:schemeClr val="tx1"/>
                </a:solidFill>
                <a:latin typeface="+mj-lt"/>
              </a:rPr>
              <a:t>Radverkehrsnetzes für den Alltag </a:t>
            </a:r>
            <a:r>
              <a:rPr lang="de-DE" altLang="de-DE" dirty="0">
                <a:solidFill>
                  <a:schemeClr val="tx1"/>
                </a:solidFill>
                <a:latin typeface="+mj-lt"/>
              </a:rPr>
              <a:t>neue Nutzende für das Verkehrsmittel Fahrrad gewinnen.</a:t>
            </a:r>
            <a:endParaRPr lang="de-DE" altLang="de-DE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" name="Foliennummernplatzhalter 3"/>
          <p:cNvSpPr txBox="1">
            <a:spLocks/>
          </p:cNvSpPr>
          <p:nvPr/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/>
              <a:pPr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0911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41"/>
    </mc:Choice>
    <mc:Fallback xmlns="">
      <p:transition advTm="34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7"/>
          <p:cNvSpPr>
            <a:spLocks noChangeArrowheads="1"/>
          </p:cNvSpPr>
          <p:nvPr/>
        </p:nvSpPr>
        <p:spPr bwMode="auto">
          <a:xfrm>
            <a:off x="407570" y="3063147"/>
            <a:ext cx="51894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13A850"/>
              </a:buClr>
              <a:buFont typeface="Wingdings" panose="05000000000000000000" pitchFamily="2" charset="2"/>
              <a:buChar char="Ø"/>
            </a:pPr>
            <a:r>
              <a:rPr lang="de-DE" altLang="de-DE" sz="2400" dirty="0">
                <a:solidFill>
                  <a:schemeClr val="tx1"/>
                </a:solidFill>
                <a:latin typeface="+mj-lt"/>
              </a:rPr>
              <a:t>Radverkehrsanteil in Rheinland-Pfalz soll </a:t>
            </a:r>
            <a:r>
              <a:rPr lang="de-DE" altLang="de-DE" sz="2400" b="1" dirty="0">
                <a:solidFill>
                  <a:schemeClr val="tx1"/>
                </a:solidFill>
                <a:latin typeface="+mj-lt"/>
              </a:rPr>
              <a:t>bis 2030 </a:t>
            </a:r>
            <a:br>
              <a:rPr lang="de-DE" altLang="de-DE" sz="2400" b="1" dirty="0">
                <a:solidFill>
                  <a:schemeClr val="tx1"/>
                </a:solidFill>
                <a:latin typeface="+mj-lt"/>
              </a:rPr>
            </a:br>
            <a:r>
              <a:rPr lang="de-DE" altLang="de-DE" sz="2400" dirty="0">
                <a:solidFill>
                  <a:schemeClr val="tx1"/>
                </a:solidFill>
                <a:latin typeface="+mj-lt"/>
              </a:rPr>
              <a:t>von 8 </a:t>
            </a:r>
            <a:r>
              <a:rPr lang="de-DE" altLang="de-DE" sz="2400" b="1" dirty="0">
                <a:solidFill>
                  <a:schemeClr val="tx1"/>
                </a:solidFill>
                <a:latin typeface="+mj-lt"/>
              </a:rPr>
              <a:t>auf 15 % </a:t>
            </a:r>
            <a:r>
              <a:rPr lang="de-DE" altLang="de-DE" sz="2400" dirty="0">
                <a:solidFill>
                  <a:schemeClr val="tx1"/>
                </a:solidFill>
                <a:latin typeface="+mj-lt"/>
              </a:rPr>
              <a:t>gesteigert werden!*</a:t>
            </a:r>
          </a:p>
        </p:txBody>
      </p:sp>
      <p:sp>
        <p:nvSpPr>
          <p:cNvPr id="13316" name="Rectangle 1029"/>
          <p:cNvSpPr>
            <a:spLocks noChangeArrowheads="1"/>
          </p:cNvSpPr>
          <p:nvPr/>
        </p:nvSpPr>
        <p:spPr bwMode="auto">
          <a:xfrm>
            <a:off x="351152" y="4584515"/>
            <a:ext cx="515695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13A850"/>
              </a:buClr>
              <a:buFont typeface="Wingdings" panose="05000000000000000000" pitchFamily="2" charset="2"/>
              <a:buChar char="Ø"/>
            </a:pPr>
            <a:r>
              <a:rPr lang="de-DE" altLang="de-DE" dirty="0">
                <a:solidFill>
                  <a:schemeClr val="tx1"/>
                </a:solidFill>
                <a:latin typeface="+mj-lt"/>
              </a:rPr>
              <a:t>Radverkehrsanteil im Kreis Ahrweiler soll </a:t>
            </a:r>
            <a:r>
              <a:rPr lang="de-DE" altLang="de-DE" b="1" dirty="0">
                <a:solidFill>
                  <a:schemeClr val="tx1"/>
                </a:solidFill>
                <a:latin typeface="+mj-lt"/>
              </a:rPr>
              <a:t>bis 2030</a:t>
            </a:r>
            <a:br>
              <a:rPr lang="de-DE" altLang="de-DE" b="1" dirty="0">
                <a:solidFill>
                  <a:schemeClr val="tx1"/>
                </a:solidFill>
                <a:latin typeface="+mj-lt"/>
              </a:rPr>
            </a:br>
            <a:r>
              <a:rPr lang="de-DE" altLang="de-DE" dirty="0">
                <a:solidFill>
                  <a:schemeClr val="tx1"/>
                </a:solidFill>
                <a:latin typeface="+mj-lt"/>
              </a:rPr>
              <a:t>von 6 </a:t>
            </a:r>
            <a:r>
              <a:rPr lang="de-DE" altLang="de-DE" b="1" dirty="0">
                <a:solidFill>
                  <a:schemeClr val="tx1"/>
                </a:solidFill>
                <a:latin typeface="+mj-lt"/>
              </a:rPr>
              <a:t>auf 12 % </a:t>
            </a:r>
            <a:r>
              <a:rPr lang="de-DE" altLang="de-DE" dirty="0">
                <a:solidFill>
                  <a:schemeClr val="tx1"/>
                </a:solidFill>
                <a:latin typeface="+mj-lt"/>
              </a:rPr>
              <a:t>gesteigert werden!</a:t>
            </a:r>
          </a:p>
        </p:txBody>
      </p:sp>
      <p:sp>
        <p:nvSpPr>
          <p:cNvPr id="13319" name="Rechteck 8"/>
          <p:cNvSpPr>
            <a:spLocks noChangeArrowheads="1"/>
          </p:cNvSpPr>
          <p:nvPr/>
        </p:nvSpPr>
        <p:spPr bwMode="auto">
          <a:xfrm>
            <a:off x="8027988" y="836613"/>
            <a:ext cx="360362" cy="647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endParaRPr lang="de-DE" altLang="de-DE"/>
          </a:p>
        </p:txBody>
      </p:sp>
      <p:sp>
        <p:nvSpPr>
          <p:cNvPr id="13321" name="Rectangle 1027"/>
          <p:cNvSpPr>
            <a:spLocks noChangeArrowheads="1"/>
          </p:cNvSpPr>
          <p:nvPr/>
        </p:nvSpPr>
        <p:spPr bwMode="auto">
          <a:xfrm>
            <a:off x="406714" y="895323"/>
            <a:ext cx="8153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50000"/>
              </a:spcBef>
            </a:pPr>
            <a:r>
              <a:rPr lang="de-DE" altLang="de-DE" sz="2400" b="1" dirty="0">
                <a:solidFill>
                  <a:srgbClr val="13A850"/>
                </a:solidFill>
                <a:latin typeface="+mj-lt"/>
              </a:rPr>
              <a:t>Ziele der Radverkehrsförderung im Kreis Ahrweiler und </a:t>
            </a:r>
            <a:br>
              <a:rPr lang="de-DE" altLang="de-DE" sz="2400" b="1" dirty="0">
                <a:solidFill>
                  <a:srgbClr val="13A850"/>
                </a:solidFill>
                <a:latin typeface="+mj-lt"/>
              </a:rPr>
            </a:br>
            <a:r>
              <a:rPr lang="de-DE" altLang="de-DE" sz="2400" b="1" dirty="0">
                <a:solidFill>
                  <a:srgbClr val="13A850"/>
                </a:solidFill>
                <a:latin typeface="+mj-lt"/>
              </a:rPr>
              <a:t>in Rheinland-Pfalz</a:t>
            </a:r>
          </a:p>
        </p:txBody>
      </p:sp>
      <p:sp>
        <p:nvSpPr>
          <p:cNvPr id="2" name="Titel 2">
            <a:extLst>
              <a:ext uri="{FF2B5EF4-FFF2-40B4-BE49-F238E27FC236}">
                <a16:creationId xmlns:a16="http://schemas.microsoft.com/office/drawing/2014/main" id="{C1965A7F-A151-49A7-AAD7-9291FFDE8460}"/>
              </a:ext>
            </a:extLst>
          </p:cNvPr>
          <p:cNvSpPr txBox="1">
            <a:spLocks/>
          </p:cNvSpPr>
          <p:nvPr/>
        </p:nvSpPr>
        <p:spPr>
          <a:xfrm>
            <a:off x="250825" y="84733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eaLnBrk="1" hangingPunct="1">
              <a:defRPr sz="2800" b="1">
                <a:solidFill>
                  <a:srgbClr val="13A850"/>
                </a:solidFill>
                <a:latin typeface="+mj-lt"/>
                <a:ea typeface="+mj-ea"/>
                <a:cs typeface="+mj-cs"/>
              </a:defRPr>
            </a:lvl1pPr>
            <a:lvl2pPr algn="ctr" eaLnBrk="1" hangingPunct="1">
              <a:defRPr sz="4400">
                <a:solidFill>
                  <a:schemeClr val="tx2"/>
                </a:solidFill>
              </a:defRPr>
            </a:lvl2pPr>
            <a:lvl3pPr algn="ctr" eaLnBrk="1" hangingPunct="1">
              <a:defRPr sz="4400">
                <a:solidFill>
                  <a:schemeClr val="tx2"/>
                </a:solidFill>
              </a:defRPr>
            </a:lvl3pPr>
            <a:lvl4pPr algn="ctr" eaLnBrk="1" hangingPunct="1">
              <a:defRPr sz="4400">
                <a:solidFill>
                  <a:schemeClr val="tx2"/>
                </a:solidFill>
              </a:defRPr>
            </a:lvl4pPr>
            <a:lvl5pPr algn="ctr" eaLnBrk="1" hangingPunct="1">
              <a:defRPr sz="4400">
                <a:solidFill>
                  <a:schemeClr val="tx2"/>
                </a:solidFill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9pPr>
          </a:lstStyle>
          <a:p>
            <a:r>
              <a:rPr lang="de-DE" sz="28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Zielvorstellung</a:t>
            </a:r>
          </a:p>
          <a:p>
            <a:endParaRPr lang="de-DE" sz="2200" b="0" dirty="0"/>
          </a:p>
        </p:txBody>
      </p:sp>
      <p:sp>
        <p:nvSpPr>
          <p:cNvPr id="10" name="Rectangle 1027"/>
          <p:cNvSpPr>
            <a:spLocks noChangeArrowheads="1"/>
          </p:cNvSpPr>
          <p:nvPr/>
        </p:nvSpPr>
        <p:spPr bwMode="auto">
          <a:xfrm>
            <a:off x="409575" y="2029163"/>
            <a:ext cx="48104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13A850"/>
              </a:buClr>
              <a:buFont typeface="Wingdings" panose="05000000000000000000" pitchFamily="2" charset="2"/>
              <a:buChar char="Ø"/>
            </a:pPr>
            <a:r>
              <a:rPr lang="de-DE" altLang="de-DE" dirty="0">
                <a:solidFill>
                  <a:schemeClr val="tx1"/>
                </a:solidFill>
                <a:latin typeface="+mj-lt"/>
              </a:rPr>
              <a:t>Mehr Radverkehr und Sicherheit des Radverkehrs erhöhen!</a:t>
            </a:r>
            <a:endParaRPr lang="de-DE" altLang="de-DE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2195736" y="6360992"/>
            <a:ext cx="47525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>
                <a:latin typeface="+mn-lt"/>
              </a:rPr>
              <a:t>*Radverkehrs-Entwicklungsplan Rheinland-Pfalz 2030</a:t>
            </a:r>
          </a:p>
        </p:txBody>
      </p:sp>
      <p:sp>
        <p:nvSpPr>
          <p:cNvPr id="12" name="Foliennummernplatzhalter 3"/>
          <p:cNvSpPr txBox="1">
            <a:spLocks/>
          </p:cNvSpPr>
          <p:nvPr/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/>
              <a:pPr/>
              <a:t>7</a:t>
            </a:fld>
            <a:endParaRPr lang="de-DE" dirty="0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112" y="2032716"/>
            <a:ext cx="3365634" cy="437649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5943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41"/>
    </mc:Choice>
    <mc:Fallback xmlns="">
      <p:transition advTm="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6" grpId="0"/>
      <p:bldP spid="10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" name="Rechteck 8"/>
          <p:cNvSpPr>
            <a:spLocks noChangeArrowheads="1"/>
          </p:cNvSpPr>
          <p:nvPr/>
        </p:nvSpPr>
        <p:spPr bwMode="auto">
          <a:xfrm>
            <a:off x="8027988" y="836613"/>
            <a:ext cx="360362" cy="647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endParaRPr lang="de-DE" altLang="de-DE"/>
          </a:p>
        </p:txBody>
      </p:sp>
      <p:sp>
        <p:nvSpPr>
          <p:cNvPr id="13321" name="Rectangle 1027"/>
          <p:cNvSpPr>
            <a:spLocks noChangeArrowheads="1"/>
          </p:cNvSpPr>
          <p:nvPr/>
        </p:nvSpPr>
        <p:spPr bwMode="auto">
          <a:xfrm>
            <a:off x="406714" y="764704"/>
            <a:ext cx="8153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50000"/>
              </a:spcBef>
            </a:pPr>
            <a:r>
              <a:rPr lang="de-DE" altLang="de-DE" sz="2400" b="1" dirty="0">
                <a:solidFill>
                  <a:srgbClr val="13A850"/>
                </a:solidFill>
                <a:latin typeface="+mj-lt"/>
              </a:rPr>
              <a:t>Übergeordnete Ziele der Radverkehrsförderung in </a:t>
            </a:r>
            <a:br>
              <a:rPr lang="de-DE" altLang="de-DE" sz="2400" b="1" dirty="0">
                <a:solidFill>
                  <a:srgbClr val="13A850"/>
                </a:solidFill>
                <a:latin typeface="+mj-lt"/>
              </a:rPr>
            </a:br>
            <a:r>
              <a:rPr lang="de-DE" altLang="de-DE" sz="2400" b="1" dirty="0">
                <a:solidFill>
                  <a:srgbClr val="13A850"/>
                </a:solidFill>
                <a:latin typeface="+mj-lt"/>
              </a:rPr>
              <a:t>Rheinland-Pfalz</a:t>
            </a:r>
          </a:p>
        </p:txBody>
      </p:sp>
      <p:sp>
        <p:nvSpPr>
          <p:cNvPr id="2" name="Titel 2">
            <a:extLst>
              <a:ext uri="{FF2B5EF4-FFF2-40B4-BE49-F238E27FC236}">
                <a16:creationId xmlns:a16="http://schemas.microsoft.com/office/drawing/2014/main" id="{C1965A7F-A151-49A7-AAD7-9291FFDE8460}"/>
              </a:ext>
            </a:extLst>
          </p:cNvPr>
          <p:cNvSpPr txBox="1">
            <a:spLocks/>
          </p:cNvSpPr>
          <p:nvPr/>
        </p:nvSpPr>
        <p:spPr>
          <a:xfrm>
            <a:off x="250825" y="84733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eaLnBrk="1" hangingPunct="1">
              <a:defRPr sz="2800" b="1">
                <a:solidFill>
                  <a:srgbClr val="13A850"/>
                </a:solidFill>
                <a:latin typeface="+mj-lt"/>
                <a:ea typeface="+mj-ea"/>
                <a:cs typeface="+mj-cs"/>
              </a:defRPr>
            </a:lvl1pPr>
            <a:lvl2pPr algn="ctr" eaLnBrk="1" hangingPunct="1">
              <a:defRPr sz="4400">
                <a:solidFill>
                  <a:schemeClr val="tx2"/>
                </a:solidFill>
              </a:defRPr>
            </a:lvl2pPr>
            <a:lvl3pPr algn="ctr" eaLnBrk="1" hangingPunct="1">
              <a:defRPr sz="4400">
                <a:solidFill>
                  <a:schemeClr val="tx2"/>
                </a:solidFill>
              </a:defRPr>
            </a:lvl3pPr>
            <a:lvl4pPr algn="ctr" eaLnBrk="1" hangingPunct="1">
              <a:defRPr sz="4400">
                <a:solidFill>
                  <a:schemeClr val="tx2"/>
                </a:solidFill>
              </a:defRPr>
            </a:lvl4pPr>
            <a:lvl5pPr algn="ctr" eaLnBrk="1" hangingPunct="1">
              <a:defRPr sz="4400">
                <a:solidFill>
                  <a:schemeClr val="tx2"/>
                </a:solidFill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9pPr>
          </a:lstStyle>
          <a:p>
            <a:r>
              <a:rPr lang="de-DE" sz="28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Zielvorstellung</a:t>
            </a:r>
          </a:p>
          <a:p>
            <a:endParaRPr lang="de-DE" sz="2200" b="0" dirty="0"/>
          </a:p>
        </p:txBody>
      </p:sp>
      <p:sp>
        <p:nvSpPr>
          <p:cNvPr id="10" name="Rectangle 1027"/>
          <p:cNvSpPr>
            <a:spLocks noChangeArrowheads="1"/>
          </p:cNvSpPr>
          <p:nvPr/>
        </p:nvSpPr>
        <p:spPr bwMode="auto">
          <a:xfrm>
            <a:off x="432137" y="1744840"/>
            <a:ext cx="85550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13A850"/>
              </a:buClr>
              <a:buFont typeface="Wingdings" panose="05000000000000000000" pitchFamily="2" charset="2"/>
              <a:buChar char="Ø"/>
            </a:pPr>
            <a:r>
              <a:rPr lang="de-DE" altLang="de-DE" dirty="0">
                <a:solidFill>
                  <a:schemeClr val="tx1"/>
                </a:solidFill>
                <a:latin typeface="+mj-lt"/>
              </a:rPr>
              <a:t>Klimaschutzziele – CO</a:t>
            </a:r>
            <a:r>
              <a:rPr lang="de-DE" altLang="de-DE" sz="1800" dirty="0">
                <a:solidFill>
                  <a:schemeClr val="tx1"/>
                </a:solidFill>
                <a:latin typeface="+mj-lt"/>
              </a:rPr>
              <a:t>2</a:t>
            </a:r>
            <a:r>
              <a:rPr lang="de-DE" altLang="de-DE" dirty="0">
                <a:solidFill>
                  <a:schemeClr val="tx1"/>
                </a:solidFill>
                <a:latin typeface="+mj-lt"/>
              </a:rPr>
              <a:t>-Reduzierung</a:t>
            </a:r>
            <a:endParaRPr lang="de-DE" altLang="de-DE" sz="2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4183243" y="5995018"/>
            <a:ext cx="47525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>
                <a:latin typeface="+mn-lt"/>
              </a:rPr>
              <a:t>*Radverkehrs-Entwicklungsplan Rheinland-Pfalz 2030</a:t>
            </a:r>
          </a:p>
        </p:txBody>
      </p:sp>
      <p:sp>
        <p:nvSpPr>
          <p:cNvPr id="12" name="Foliennummernplatzhalter 3"/>
          <p:cNvSpPr txBox="1">
            <a:spLocks/>
          </p:cNvSpPr>
          <p:nvPr/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r">
              <a:defRPr sz="1400" b="1">
                <a:latin typeface="+mj-lt"/>
              </a:defRPr>
            </a:lvl1pPr>
          </a:lstStyle>
          <a:p>
            <a:fld id="{E989EB65-4278-4153-BFC1-A4A006137B15}" type="slidenum">
              <a:rPr lang="de-DE"/>
              <a:pPr/>
              <a:t>8</a:t>
            </a:fld>
            <a:endParaRPr lang="de-DE" dirty="0"/>
          </a:p>
        </p:txBody>
      </p:sp>
      <p:sp>
        <p:nvSpPr>
          <p:cNvPr id="11" name="Rectangle 1027"/>
          <p:cNvSpPr>
            <a:spLocks noChangeArrowheads="1"/>
          </p:cNvSpPr>
          <p:nvPr/>
        </p:nvSpPr>
        <p:spPr bwMode="auto">
          <a:xfrm>
            <a:off x="805387" y="2155589"/>
            <a:ext cx="811583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50000"/>
              </a:spcBef>
              <a:buClr>
                <a:srgbClr val="13A850"/>
              </a:buClr>
            </a:pPr>
            <a:r>
              <a:rPr lang="de-DE" altLang="de-DE" sz="2000" dirty="0">
                <a:solidFill>
                  <a:schemeClr val="tx1"/>
                </a:solidFill>
                <a:latin typeface="+mj-lt"/>
              </a:rPr>
              <a:t>Rheinland-Pfalz hat bereits 2014 ein Landesklimaschutzgesetz verabschiedet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004" y="2617253"/>
            <a:ext cx="3255222" cy="371072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3" name="Rectangle 1027"/>
          <p:cNvSpPr>
            <a:spLocks noChangeArrowheads="1"/>
          </p:cNvSpPr>
          <p:nvPr/>
        </p:nvSpPr>
        <p:spPr bwMode="auto">
          <a:xfrm>
            <a:off x="4355976" y="3131265"/>
            <a:ext cx="343753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50000"/>
              </a:spcBef>
              <a:buClr>
                <a:srgbClr val="13A850"/>
              </a:buClr>
            </a:pPr>
            <a:r>
              <a:rPr lang="de-DE" altLang="de-DE" sz="2000" dirty="0">
                <a:solidFill>
                  <a:schemeClr val="tx1"/>
                </a:solidFill>
                <a:latin typeface="+mj-lt"/>
              </a:rPr>
              <a:t>CO</a:t>
            </a:r>
            <a:r>
              <a:rPr lang="de-DE" altLang="de-DE" sz="1400" dirty="0">
                <a:solidFill>
                  <a:schemeClr val="tx1"/>
                </a:solidFill>
                <a:latin typeface="+mj-lt"/>
              </a:rPr>
              <a:t>2-</a:t>
            </a:r>
            <a:r>
              <a:rPr lang="de-DE" altLang="de-DE" sz="2000" dirty="0">
                <a:solidFill>
                  <a:schemeClr val="tx1"/>
                </a:solidFill>
                <a:latin typeface="+mj-lt"/>
              </a:rPr>
              <a:t>Emissionen pro zurückgelegten Personenkilometer </a:t>
            </a:r>
          </a:p>
          <a:p>
            <a:pPr marL="0" indent="0" eaLnBrk="1" hangingPunct="1">
              <a:spcBef>
                <a:spcPct val="50000"/>
              </a:spcBef>
              <a:buClr>
                <a:srgbClr val="13A850"/>
              </a:buClr>
            </a:pPr>
            <a:r>
              <a:rPr lang="de-DE" altLang="de-DE" sz="2000" dirty="0">
                <a:solidFill>
                  <a:schemeClr val="tx1"/>
                </a:solidFill>
                <a:latin typeface="+mj-lt"/>
              </a:rPr>
              <a:t>Pkw	190 Gramm</a:t>
            </a:r>
          </a:p>
          <a:p>
            <a:pPr marL="0" indent="0" eaLnBrk="1" hangingPunct="1">
              <a:spcBef>
                <a:spcPct val="50000"/>
              </a:spcBef>
              <a:buClr>
                <a:srgbClr val="13A850"/>
              </a:buClr>
            </a:pPr>
            <a:r>
              <a:rPr lang="de-DE" altLang="de-DE" sz="2000" dirty="0">
                <a:solidFill>
                  <a:schemeClr val="tx1"/>
                </a:solidFill>
                <a:latin typeface="+mj-lt"/>
              </a:rPr>
              <a:t>Fahrrad 	     8 Gramm  </a:t>
            </a:r>
          </a:p>
        </p:txBody>
      </p:sp>
    </p:spTree>
    <p:extLst>
      <p:ext uri="{BB962C8B-B14F-4D97-AF65-F5344CB8AC3E}">
        <p14:creationId xmlns:p14="http://schemas.microsoft.com/office/powerpoint/2010/main" val="233794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41"/>
    </mc:Choice>
    <mc:Fallback xmlns="">
      <p:transition advTm="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1"/>
          </p:nvPr>
        </p:nvSpPr>
        <p:spPr>
          <a:xfrm>
            <a:off x="250825" y="1196752"/>
            <a:ext cx="8642350" cy="2185446"/>
          </a:xfrm>
          <a:ln w="3175">
            <a:noFill/>
            <a:prstDash val="dash"/>
          </a:ln>
        </p:spPr>
        <p:txBody>
          <a:bodyPr/>
          <a:lstStyle/>
          <a:p>
            <a:pPr marL="0" indent="0">
              <a:buNone/>
            </a:pPr>
            <a:r>
              <a:rPr lang="de-DE" sz="2400" b="1" dirty="0">
                <a:solidFill>
                  <a:srgbClr val="13A850"/>
                </a:solidFill>
                <a:cs typeface="Calibri" panose="020F0502020204030204" pitchFamily="34" charset="0"/>
              </a:rPr>
              <a:t>Ziel des Projekt: Erstellung eines Alltagsradverkehrsnetzes</a:t>
            </a:r>
          </a:p>
          <a:p>
            <a:pPr marL="0" indent="0">
              <a:buNone/>
            </a:pPr>
            <a:endParaRPr lang="de-DE" sz="1800" dirty="0"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de-DE" sz="2000" dirty="0">
                <a:cs typeface="Calibri" panose="020F0502020204030204" pitchFamily="34" charset="0"/>
              </a:rPr>
              <a:t>Im Gegensatz zum </a:t>
            </a:r>
            <a:r>
              <a:rPr lang="de-DE" sz="2000" b="1" dirty="0">
                <a:cs typeface="Calibri" panose="020F0502020204030204" pitchFamily="34" charset="0"/>
              </a:rPr>
              <a:t>Fahrradtouristen</a:t>
            </a:r>
            <a:r>
              <a:rPr lang="de-DE" sz="2000" dirty="0">
                <a:cs typeface="Calibri" panose="020F0502020204030204" pitchFamily="34" charset="0"/>
              </a:rPr>
              <a:t> möchte der </a:t>
            </a:r>
            <a:r>
              <a:rPr lang="de-DE" sz="2000" b="1" dirty="0">
                <a:solidFill>
                  <a:srgbClr val="13A850"/>
                </a:solidFill>
                <a:cs typeface="Calibri" panose="020F0502020204030204" pitchFamily="34" charset="0"/>
              </a:rPr>
              <a:t>Alltagsradelnde</a:t>
            </a:r>
            <a:r>
              <a:rPr lang="de-DE" sz="2000" dirty="0">
                <a:cs typeface="Calibri" panose="020F0502020204030204" pitchFamily="34" charset="0"/>
              </a:rPr>
              <a:t>, also all jene, die zur Arbeit, Ausbildung, Schule oder für Erledigungen das Fahrrad nutzen wollen, die </a:t>
            </a:r>
            <a:r>
              <a:rPr lang="de-DE" sz="2000" b="1" dirty="0">
                <a:solidFill>
                  <a:srgbClr val="13A850"/>
                </a:solidFill>
                <a:cs typeface="Calibri" panose="020F0502020204030204" pitchFamily="34" charset="0"/>
              </a:rPr>
              <a:t>möglichst kürzeste, steigungs- und </a:t>
            </a:r>
            <a:r>
              <a:rPr lang="de-DE" sz="2000" b="1" dirty="0" err="1">
                <a:solidFill>
                  <a:srgbClr val="13A850"/>
                </a:solidFill>
                <a:cs typeface="Calibri" panose="020F0502020204030204" pitchFamily="34" charset="0"/>
              </a:rPr>
              <a:t>umwegärmste</a:t>
            </a:r>
            <a:r>
              <a:rPr lang="de-DE" sz="2000" b="1" dirty="0">
                <a:solidFill>
                  <a:srgbClr val="13A850"/>
                </a:solidFill>
                <a:cs typeface="Calibri" panose="020F0502020204030204" pitchFamily="34" charset="0"/>
              </a:rPr>
              <a:t> Verbindung</a:t>
            </a:r>
            <a:r>
              <a:rPr lang="de-DE" sz="2000" dirty="0">
                <a:solidFill>
                  <a:srgbClr val="13A850"/>
                </a:solidFill>
                <a:cs typeface="Calibri" panose="020F0502020204030204" pitchFamily="34" charset="0"/>
              </a:rPr>
              <a:t> </a:t>
            </a:r>
            <a:r>
              <a:rPr lang="de-DE" sz="2000" dirty="0">
                <a:cs typeface="Calibri" panose="020F0502020204030204" pitchFamily="34" charset="0"/>
              </a:rPr>
              <a:t>wählen können.</a:t>
            </a:r>
          </a:p>
          <a:p>
            <a:pPr marL="0" indent="0">
              <a:buNone/>
            </a:pPr>
            <a:endParaRPr lang="de-DE" sz="2000" dirty="0"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de-DE" dirty="0"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de-DE" sz="1800" dirty="0">
              <a:cs typeface="Calibri" panose="020F0502020204030204" pitchFamily="34" charset="0"/>
            </a:endParaRPr>
          </a:p>
        </p:txBody>
      </p:sp>
      <p:sp>
        <p:nvSpPr>
          <p:cNvPr id="2" name="Rectangle 6">
            <a:extLst>
              <a:ext uri="{FF2B5EF4-FFF2-40B4-BE49-F238E27FC236}">
                <a16:creationId xmlns:a16="http://schemas.microsoft.com/office/drawing/2014/main" id="{D54BDE29-E202-4ABD-A106-46989E0752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286" y="79311"/>
            <a:ext cx="8280145" cy="46166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/>
          <a:p>
            <a:r>
              <a:rPr lang="de-DE" sz="28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Was möchte der Alltagsradfahrende?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9</a:t>
            </a:fld>
            <a:endParaRPr lang="de-DE" dirty="0"/>
          </a:p>
        </p:txBody>
      </p:sp>
      <p:sp>
        <p:nvSpPr>
          <p:cNvPr id="6" name="Textplatzhalter 3"/>
          <p:cNvSpPr txBox="1">
            <a:spLocks/>
          </p:cNvSpPr>
          <p:nvPr/>
        </p:nvSpPr>
        <p:spPr>
          <a:xfrm>
            <a:off x="250825" y="4553622"/>
            <a:ext cx="8642350" cy="720080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2000" b="1" kern="0" dirty="0">
                <a:cs typeface="Calibri" panose="020F0502020204030204" pitchFamily="34" charset="0"/>
              </a:rPr>
              <a:t>Ausgeschilderte touristische Verbindungen</a:t>
            </a:r>
            <a:r>
              <a:rPr lang="de-DE" sz="2000" kern="0" dirty="0">
                <a:cs typeface="Calibri" panose="020F0502020204030204" pitchFamily="34" charset="0"/>
              </a:rPr>
              <a:t> wie z. B. der </a:t>
            </a:r>
            <a:r>
              <a:rPr lang="de-DE" sz="2000" b="1" kern="0" dirty="0" err="1">
                <a:cs typeface="Calibri" panose="020F0502020204030204" pitchFamily="34" charset="0"/>
              </a:rPr>
              <a:t>Brohltal</a:t>
            </a:r>
            <a:r>
              <a:rPr lang="de-DE" sz="2000" b="1" kern="0" dirty="0">
                <a:cs typeface="Calibri" panose="020F0502020204030204" pitchFamily="34" charset="0"/>
              </a:rPr>
              <a:t>-Radweg</a:t>
            </a:r>
            <a:r>
              <a:rPr lang="de-DE" sz="2000" kern="0" dirty="0">
                <a:cs typeface="Calibri" panose="020F0502020204030204" pitchFamily="34" charset="0"/>
              </a:rPr>
              <a:t> oder die </a:t>
            </a:r>
            <a:r>
              <a:rPr lang="de-DE" sz="2000" b="1" kern="0" dirty="0">
                <a:cs typeface="Calibri" panose="020F0502020204030204" pitchFamily="34" charset="0"/>
              </a:rPr>
              <a:t>Vulkan-Rad-Route Eifel </a:t>
            </a:r>
            <a:r>
              <a:rPr lang="de-DE" sz="2000" kern="0" dirty="0">
                <a:cs typeface="Calibri" panose="020F0502020204030204" pitchFamily="34" charset="0"/>
              </a:rPr>
              <a:t>sind </a:t>
            </a:r>
            <a:r>
              <a:rPr lang="de-DE" sz="2000" b="1" kern="0" dirty="0">
                <a:cs typeface="Calibri" panose="020F0502020204030204" pitchFamily="34" charset="0"/>
              </a:rPr>
              <a:t>Teil des Kreisnetzes</a:t>
            </a:r>
            <a:r>
              <a:rPr lang="de-DE" sz="2000" kern="0" dirty="0">
                <a:cs typeface="Calibri" panose="020F0502020204030204" pitchFamily="34" charset="0"/>
              </a:rPr>
              <a:t>.</a:t>
            </a:r>
          </a:p>
        </p:txBody>
      </p:sp>
      <p:sp>
        <p:nvSpPr>
          <p:cNvPr id="7" name="Textplatzhalter 3"/>
          <p:cNvSpPr txBox="1">
            <a:spLocks/>
          </p:cNvSpPr>
          <p:nvPr/>
        </p:nvSpPr>
        <p:spPr>
          <a:xfrm>
            <a:off x="255895" y="3382198"/>
            <a:ext cx="8642350" cy="936104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2000" kern="0" dirty="0">
                <a:cs typeface="Calibri" panose="020F0502020204030204" pitchFamily="34" charset="0"/>
              </a:rPr>
              <a:t>Durch ein </a:t>
            </a:r>
            <a:r>
              <a:rPr lang="de-DE" sz="2000" b="1" kern="0" dirty="0">
                <a:cs typeface="Calibri" panose="020F0502020204030204" pitchFamily="34" charset="0"/>
              </a:rPr>
              <a:t>verändertes Umweltbewusstsein </a:t>
            </a:r>
            <a:r>
              <a:rPr lang="de-DE" sz="2000" kern="0" dirty="0">
                <a:cs typeface="Calibri" panose="020F0502020204030204" pitchFamily="34" charset="0"/>
              </a:rPr>
              <a:t>und auch durch die immer stärkere </a:t>
            </a:r>
            <a:r>
              <a:rPr lang="de-DE" sz="2000" b="1" kern="0" dirty="0">
                <a:cs typeface="Calibri" panose="020F0502020204030204" pitchFamily="34" charset="0"/>
              </a:rPr>
              <a:t>Zunahme</a:t>
            </a:r>
            <a:r>
              <a:rPr lang="de-DE" sz="2000" kern="0" dirty="0">
                <a:cs typeface="Calibri" panose="020F0502020204030204" pitchFamily="34" charset="0"/>
              </a:rPr>
              <a:t> </a:t>
            </a:r>
            <a:r>
              <a:rPr lang="de-DE" sz="2000" b="1" kern="0" dirty="0">
                <a:cs typeface="Calibri" panose="020F0502020204030204" pitchFamily="34" charset="0"/>
              </a:rPr>
              <a:t>an</a:t>
            </a:r>
            <a:r>
              <a:rPr lang="de-DE" sz="2000" kern="0" dirty="0">
                <a:cs typeface="Calibri" panose="020F0502020204030204" pitchFamily="34" charset="0"/>
              </a:rPr>
              <a:t> </a:t>
            </a:r>
            <a:r>
              <a:rPr lang="de-DE" sz="2000" b="1" kern="0" dirty="0" err="1">
                <a:cs typeface="Calibri" panose="020F0502020204030204" pitchFamily="34" charset="0"/>
              </a:rPr>
              <a:t>Pedelecs</a:t>
            </a:r>
            <a:r>
              <a:rPr lang="de-DE" sz="2000" b="1" kern="0" dirty="0">
                <a:cs typeface="Calibri" panose="020F0502020204030204" pitchFamily="34" charset="0"/>
              </a:rPr>
              <a:t> und E-Bikes</a:t>
            </a:r>
            <a:r>
              <a:rPr lang="de-DE" sz="2000" kern="0" dirty="0">
                <a:cs typeface="Calibri" panose="020F0502020204030204" pitchFamily="34" charset="0"/>
              </a:rPr>
              <a:t> wird auch in topographisch bewegten Regionen ein Anstieg des Radverkehrsanteils zu beobachten sein.</a:t>
            </a:r>
          </a:p>
        </p:txBody>
      </p:sp>
      <p:sp>
        <p:nvSpPr>
          <p:cNvPr id="8" name="Textplatzhalter 3"/>
          <p:cNvSpPr txBox="1">
            <a:spLocks/>
          </p:cNvSpPr>
          <p:nvPr/>
        </p:nvSpPr>
        <p:spPr>
          <a:xfrm>
            <a:off x="250825" y="5509022"/>
            <a:ext cx="8642350" cy="720080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2000" b="1" kern="0" dirty="0">
                <a:cs typeface="Calibri" panose="020F0502020204030204" pitchFamily="34" charset="0"/>
              </a:rPr>
              <a:t>Verbindungen für den Alltagsradverkehr sind oft auch Verbindungen für den touristischen Radverkehr. </a:t>
            </a:r>
          </a:p>
        </p:txBody>
      </p:sp>
    </p:spTree>
    <p:extLst>
      <p:ext uri="{BB962C8B-B14F-4D97-AF65-F5344CB8AC3E}">
        <p14:creationId xmlns:p14="http://schemas.microsoft.com/office/powerpoint/2010/main" val="318038210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" name="Rechteck 8"/>
          <p:cNvSpPr>
            <a:spLocks noChangeArrowheads="1"/>
          </p:cNvSpPr>
          <p:nvPr/>
        </p:nvSpPr>
        <p:spPr bwMode="auto">
          <a:xfrm>
            <a:off x="8027988" y="836613"/>
            <a:ext cx="360362" cy="647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endParaRPr lang="de-DE" altLang="de-DE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251520" y="1566392"/>
            <a:ext cx="5056187" cy="3651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tabLst>
                <a:tab pos="182563" algn="l"/>
              </a:tabLst>
            </a:pPr>
            <a:r>
              <a:rPr lang="de-DE" altLang="de-DE" sz="1800" kern="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de-DE" altLang="de-DE" sz="2000" kern="0" dirty="0">
                <a:latin typeface="Calibri" panose="020F0502020204030204" pitchFamily="34" charset="0"/>
                <a:cs typeface="Calibri" panose="020F0502020204030204" pitchFamily="34" charset="0"/>
              </a:rPr>
              <a:t>Die</a:t>
            </a:r>
            <a:r>
              <a:rPr lang="de-DE" altLang="de-DE" sz="1800" kern="0" dirty="0">
                <a:latin typeface="Calibri" panose="020F0502020204030204" pitchFamily="34" charset="0"/>
                <a:cs typeface="Calibri" panose="020F0502020204030204" pitchFamily="34" charset="0"/>
              </a:rPr>
              <a:t> Defensiven mit Sicherheitsbedürfnis</a:t>
            </a:r>
          </a:p>
          <a:p>
            <a:pPr lvl="2">
              <a:tabLst>
                <a:tab pos="182563" algn="l"/>
              </a:tabLst>
            </a:pPr>
            <a:r>
              <a:rPr lang="de-DE" altLang="de-DE" sz="1800" kern="0" dirty="0">
                <a:latin typeface="Calibri" panose="020F0502020204030204" pitchFamily="34" charset="0"/>
                <a:cs typeface="Calibri" panose="020F0502020204030204" pitchFamily="34" charset="0"/>
              </a:rPr>
              <a:t>möchten attraktive Führungen abseits der Hauptverkehrsstraßen </a:t>
            </a:r>
          </a:p>
          <a:p>
            <a:pPr lvl="2">
              <a:tabLst>
                <a:tab pos="182563" algn="l"/>
              </a:tabLst>
            </a:pPr>
            <a:r>
              <a:rPr lang="de-DE" altLang="de-DE" sz="1800" kern="0" dirty="0">
                <a:latin typeface="Calibri" panose="020F0502020204030204" pitchFamily="34" charset="0"/>
                <a:cs typeface="Calibri" panose="020F0502020204030204" pitchFamily="34" charset="0"/>
              </a:rPr>
              <a:t>nehmen Umwege in Kauf um sich sicher zu fühlen</a:t>
            </a:r>
          </a:p>
          <a:p>
            <a:pPr lvl="2">
              <a:tabLst>
                <a:tab pos="182563" algn="l"/>
              </a:tabLst>
            </a:pPr>
            <a:endParaRPr lang="de-DE" altLang="de-DE" sz="1600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tabLst>
                <a:tab pos="182563" algn="l"/>
              </a:tabLst>
            </a:pPr>
            <a:r>
              <a:rPr lang="de-DE" altLang="de-DE" sz="1800" kern="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de-DE" altLang="de-DE" sz="2000" kern="0" dirty="0">
                <a:latin typeface="Calibri" panose="020F0502020204030204" pitchFamily="34" charset="0"/>
                <a:cs typeface="Calibri" panose="020F0502020204030204" pitchFamily="34" charset="0"/>
              </a:rPr>
              <a:t>Die Alltagsradfahrerinnen und Radfahrer</a:t>
            </a:r>
          </a:p>
          <a:p>
            <a:pPr lvl="2">
              <a:tabLst>
                <a:tab pos="182563" algn="l"/>
              </a:tabLst>
            </a:pPr>
            <a:r>
              <a:rPr lang="de-DE" altLang="de-DE" sz="1800" kern="0" dirty="0">
                <a:latin typeface="Calibri" panose="020F0502020204030204" pitchFamily="34" charset="0"/>
                <a:cs typeface="Calibri" panose="020F0502020204030204" pitchFamily="34" charset="0"/>
              </a:rPr>
              <a:t>Möchten auch an Hauptverkehrsstraßen zügig und sicher vorankommen.</a:t>
            </a:r>
          </a:p>
          <a:p>
            <a:pPr lvl="2">
              <a:tabLst>
                <a:tab pos="182563" algn="l"/>
              </a:tabLst>
            </a:pPr>
            <a:r>
              <a:rPr lang="de-DE" altLang="de-DE" sz="1800" kern="0" dirty="0">
                <a:latin typeface="Calibri" panose="020F0502020204030204" pitchFamily="34" charset="0"/>
                <a:cs typeface="Calibri" panose="020F0502020204030204" pitchFamily="34" charset="0"/>
              </a:rPr>
              <a:t>Möchten und sollen das gesamte Netz nutzen</a:t>
            </a:r>
          </a:p>
          <a:p>
            <a:pPr marL="0" indent="0">
              <a:tabLst>
                <a:tab pos="182563" algn="l"/>
              </a:tabLst>
            </a:pPr>
            <a:endParaRPr lang="de-DE" altLang="de-DE" sz="1800" kern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2700F645-297E-45AD-828D-FE1F0BD68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1032992"/>
            <a:ext cx="6027737" cy="43338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de-DE" sz="2000" b="1" kern="0" dirty="0">
                <a:solidFill>
                  <a:schemeClr val="tx1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Zwei Exponenten mit gegensätzlichen Anforderungen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332" y="3760317"/>
            <a:ext cx="3463925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 descr="Unterfuehru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332" y="764704"/>
            <a:ext cx="1898650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liennummernplatzhalt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10</a:t>
            </a:fld>
            <a:endParaRPr lang="de-DE" dirty="0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94C46438-3D30-8C09-8461-D7FB1722DA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286" y="79311"/>
            <a:ext cx="8280145" cy="46166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/>
          <a:p>
            <a:r>
              <a:rPr lang="de-DE" sz="28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Was möchte der Alltagsradfahrende?</a:t>
            </a:r>
          </a:p>
        </p:txBody>
      </p:sp>
    </p:spTree>
    <p:extLst>
      <p:ext uri="{BB962C8B-B14F-4D97-AF65-F5344CB8AC3E}">
        <p14:creationId xmlns:p14="http://schemas.microsoft.com/office/powerpoint/2010/main" val="284342170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11</a:t>
            </a:fld>
            <a:endParaRPr lang="de-DE" dirty="0"/>
          </a:p>
        </p:txBody>
      </p:sp>
      <p:sp>
        <p:nvSpPr>
          <p:cNvPr id="12" name="Titel 8"/>
          <p:cNvSpPr>
            <a:spLocks noGrp="1"/>
          </p:cNvSpPr>
          <p:nvPr>
            <p:ph type="title"/>
          </p:nvPr>
        </p:nvSpPr>
        <p:spPr>
          <a:xfrm>
            <a:off x="250825" y="84733"/>
            <a:ext cx="6912768" cy="895995"/>
          </a:xfrm>
        </p:spPr>
        <p:txBody>
          <a:bodyPr>
            <a:normAutofit/>
          </a:bodyPr>
          <a:lstStyle/>
          <a:p>
            <a:r>
              <a:rPr lang="de-DE" dirty="0"/>
              <a:t>Bestandserfassung und Mängelanalyse</a:t>
            </a:r>
            <a:br>
              <a:rPr lang="de-DE" dirty="0"/>
            </a:br>
            <a:endParaRPr lang="de-DE" sz="2200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773568F0-ADE2-4D3B-B70D-07E64DFD07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1708" y="1196752"/>
            <a:ext cx="8954550" cy="1296144"/>
          </a:xfrm>
          <a:ln w="3175">
            <a:noFill/>
            <a:prstDash val="dash"/>
          </a:ln>
        </p:spPr>
        <p:txBody>
          <a:bodyPr/>
          <a:lstStyle/>
          <a:p>
            <a:pPr marL="0" indent="0">
              <a:buNone/>
            </a:pPr>
            <a:r>
              <a:rPr lang="de-DE" sz="2200" dirty="0">
                <a:latin typeface="+mj-lt"/>
                <a:cs typeface="Arial" pitchFamily="34" charset="0"/>
              </a:rPr>
              <a:t>Insgesamt wurde die bestehende Radverkehrsinfrastruktur auf einer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Gesamtlänge von fast 800 km Länge befahren bzw. es wurden mehr als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1.200 Datensätze* erfasst.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DA35152-F92C-406A-9FC5-E8B91496BBBA}"/>
              </a:ext>
            </a:extLst>
          </p:cNvPr>
          <p:cNvSpPr txBox="1"/>
          <p:nvPr/>
        </p:nvSpPr>
        <p:spPr>
          <a:xfrm>
            <a:off x="250825" y="6021288"/>
            <a:ext cx="86810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1600" dirty="0">
                <a:latin typeface="+mj-lt"/>
                <a:cs typeface="Arial" pitchFamily="34" charset="0"/>
              </a:rPr>
              <a:t>* Datensatz = ein Streckenabschnitt mit einheitlichen Attributen (Führungsform, Breite, Ortslage </a:t>
            </a:r>
            <a:r>
              <a:rPr lang="de-DE" sz="1600" dirty="0" err="1">
                <a:latin typeface="+mj-lt"/>
                <a:cs typeface="Arial" pitchFamily="34" charset="0"/>
              </a:rPr>
              <a:t>u.v.m</a:t>
            </a:r>
            <a:r>
              <a:rPr lang="de-DE" sz="1600" dirty="0">
                <a:latin typeface="+mj-lt"/>
                <a:cs typeface="Arial" pitchFamily="34" charset="0"/>
              </a:rPr>
              <a:t>)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01BC37F4-A594-4C36-AB3E-B02F1C85BAB9}"/>
              </a:ext>
            </a:extLst>
          </p:cNvPr>
          <p:cNvSpPr txBox="1"/>
          <p:nvPr/>
        </p:nvSpPr>
        <p:spPr>
          <a:xfrm>
            <a:off x="211708" y="2683132"/>
            <a:ext cx="8932292" cy="3410164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0" indent="0" eaLnBrk="1" hangingPunct="1">
              <a:spcBef>
                <a:spcPct val="20000"/>
              </a:spcBef>
              <a:buFont typeface="Wingdings" pitchFamily="2" charset="2"/>
              <a:buNone/>
              <a:defRPr sz="2200" b="0" baseline="0">
                <a:latin typeface="+mj-lt"/>
                <a:cs typeface="Arial" pitchFamily="34" charset="0"/>
              </a:defRPr>
            </a:lvl1pPr>
            <a:lvl2pPr marL="742950" indent="-285750" eaLnBrk="1" hangingPunct="1">
              <a:spcBef>
                <a:spcPct val="20000"/>
              </a:spcBef>
              <a:buFont typeface="Wingdings" pitchFamily="2" charset="2"/>
              <a:buChar char="Ø"/>
              <a:defRPr sz="1800">
                <a:latin typeface="Calibri" pitchFamily="34" charset="0"/>
              </a:defRPr>
            </a:lvl2pPr>
            <a:lvl3pPr marL="11430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3pPr>
            <a:lvl4pPr marL="16002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4pPr>
            <a:lvl5pPr marL="20574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de-DE" b="1" dirty="0">
                <a:solidFill>
                  <a:srgbClr val="13A850"/>
                </a:solidFill>
              </a:rPr>
              <a:t>Auf Basis der Befahrungsdaten wurden folgende Analysen durchgeführt:</a:t>
            </a:r>
          </a:p>
          <a:p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Netzlücken</a:t>
            </a:r>
            <a:r>
              <a:rPr lang="de-DE" dirty="0"/>
              <a:t> oder nicht ausreichender Infrastruktur auf Basis von Verkehrsbelastungen gemäß ERA (Belastungsbereich)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Breitenmängeln</a:t>
            </a:r>
            <a:r>
              <a:rPr lang="de-DE" dirty="0"/>
              <a:t> gemäß ERA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Oberflächenmängeln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298F6BBA-C6FF-4655-B491-189327E8B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038" y="0"/>
            <a:ext cx="10328076" cy="690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platzhalter 10"/>
          <p:cNvSpPr txBox="1">
            <a:spLocks/>
          </p:cNvSpPr>
          <p:nvPr/>
        </p:nvSpPr>
        <p:spPr>
          <a:xfrm>
            <a:off x="193254" y="980728"/>
            <a:ext cx="8964488" cy="1152128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Netzkonzeption</a:t>
            </a:r>
          </a:p>
          <a:p>
            <a:pPr marL="0" indent="0" algn="ctr"/>
            <a:endParaRPr lang="de-DE" sz="4000" kern="0" dirty="0">
              <a:ln w="9525">
                <a:solidFill>
                  <a:srgbClr val="FFFFFF"/>
                </a:solidFill>
                <a:prstDash val="solid"/>
              </a:ln>
              <a:solidFill>
                <a:srgbClr val="13A8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306069"/>
      </p:ext>
    </p:extLst>
  </p:cSld>
  <p:clrMapOvr>
    <a:masterClrMapping/>
  </p:clrMapOvr>
  <p:transition advTm="341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hteck 8"/>
          <p:cNvSpPr>
            <a:spLocks noChangeArrowheads="1"/>
          </p:cNvSpPr>
          <p:nvPr/>
        </p:nvSpPr>
        <p:spPr bwMode="auto">
          <a:xfrm>
            <a:off x="8027988" y="836613"/>
            <a:ext cx="360362" cy="647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endParaRPr lang="de-DE" altLang="de-DE"/>
          </a:p>
        </p:txBody>
      </p:sp>
      <p:sp>
        <p:nvSpPr>
          <p:cNvPr id="2" name="Rechteck 1"/>
          <p:cNvSpPr/>
          <p:nvPr/>
        </p:nvSpPr>
        <p:spPr>
          <a:xfrm>
            <a:off x="467544" y="1362610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13A850"/>
              </a:buClr>
              <a:buSzPct val="160000"/>
              <a:buFont typeface="Wingdings" panose="05000000000000000000" pitchFamily="2" charset="2"/>
              <a:buChar char="Ø"/>
            </a:pPr>
            <a:endParaRPr lang="de-DE" sz="20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Titel 2">
            <a:extLst>
              <a:ext uri="{FF2B5EF4-FFF2-40B4-BE49-F238E27FC236}">
                <a16:creationId xmlns:a16="http://schemas.microsoft.com/office/drawing/2014/main" id="{F64A12C5-64C9-4468-9B10-FDE216866D19}"/>
              </a:ext>
            </a:extLst>
          </p:cNvPr>
          <p:cNvSpPr txBox="1">
            <a:spLocks/>
          </p:cNvSpPr>
          <p:nvPr/>
        </p:nvSpPr>
        <p:spPr>
          <a:xfrm>
            <a:off x="250825" y="84733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eaLnBrk="1" hangingPunct="1">
              <a:defRPr sz="2800" b="1">
                <a:solidFill>
                  <a:srgbClr val="13A850"/>
                </a:solidFill>
                <a:latin typeface="+mj-lt"/>
                <a:ea typeface="+mj-ea"/>
                <a:cs typeface="+mj-cs"/>
              </a:defRPr>
            </a:lvl1pPr>
            <a:lvl2pPr algn="ctr" eaLnBrk="1" hangingPunct="1">
              <a:defRPr sz="4400">
                <a:solidFill>
                  <a:schemeClr val="tx2"/>
                </a:solidFill>
              </a:defRPr>
            </a:lvl2pPr>
            <a:lvl3pPr algn="ctr" eaLnBrk="1" hangingPunct="1">
              <a:defRPr sz="4400">
                <a:solidFill>
                  <a:schemeClr val="tx2"/>
                </a:solidFill>
              </a:defRPr>
            </a:lvl3pPr>
            <a:lvl4pPr algn="ctr" eaLnBrk="1" hangingPunct="1">
              <a:defRPr sz="4400">
                <a:solidFill>
                  <a:schemeClr val="tx2"/>
                </a:solidFill>
              </a:defRPr>
            </a:lvl4pPr>
            <a:lvl5pPr algn="ctr" eaLnBrk="1" hangingPunct="1">
              <a:defRPr sz="4400">
                <a:solidFill>
                  <a:schemeClr val="tx2"/>
                </a:solidFill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9pPr>
          </a:lstStyle>
          <a:p>
            <a:r>
              <a:rPr lang="de-DE" sz="28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Vorgaben des Landes</a:t>
            </a:r>
          </a:p>
          <a:p>
            <a:r>
              <a:rPr lang="de-DE" sz="2200" b="0" dirty="0"/>
              <a:t>Radverkehrsentwicklungsplan Rheinland-Pfalz 2030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980729"/>
            <a:ext cx="3654809" cy="4752527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4" name="Textfeld 3"/>
          <p:cNvSpPr txBox="1"/>
          <p:nvPr/>
        </p:nvSpPr>
        <p:spPr>
          <a:xfrm>
            <a:off x="4161642" y="974571"/>
            <a:ext cx="368304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tabLst>
                <a:tab pos="0" algn="l"/>
              </a:tabLst>
            </a:pPr>
            <a:r>
              <a:rPr lang="de-DE" sz="2200" dirty="0">
                <a:latin typeface="+mj-lt"/>
                <a:cs typeface="Arial" pitchFamily="34" charset="0"/>
              </a:rPr>
              <a:t>Berücksichtigung des Großräumigen Radwegenetzes Rheinland-Pfalz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12</a:t>
            </a:fld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642" y="2312891"/>
            <a:ext cx="4775361" cy="338179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642" y="5766784"/>
            <a:ext cx="2883594" cy="103174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0660096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734" y="965052"/>
            <a:ext cx="8056468" cy="581606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2" name="Titel 8"/>
          <p:cNvSpPr>
            <a:spLocks noGrp="1"/>
          </p:cNvSpPr>
          <p:nvPr>
            <p:ph type="title"/>
          </p:nvPr>
        </p:nvSpPr>
        <p:spPr>
          <a:xfrm>
            <a:off x="250824" y="84733"/>
            <a:ext cx="7561535" cy="895995"/>
          </a:xfrm>
        </p:spPr>
        <p:txBody>
          <a:bodyPr>
            <a:normAutofit/>
          </a:bodyPr>
          <a:lstStyle/>
          <a:p>
            <a:r>
              <a:rPr lang="de-DE" dirty="0"/>
              <a:t>Netzkonzeption</a:t>
            </a:r>
            <a:br>
              <a:rPr lang="de-DE" dirty="0"/>
            </a:br>
            <a:r>
              <a:rPr lang="de-DE" sz="2200" b="0" dirty="0"/>
              <a:t>Erstellung Wunschliniennetz	-	Hauptachsen 1. Ordnung</a:t>
            </a:r>
          </a:p>
        </p:txBody>
      </p:sp>
      <p:sp>
        <p:nvSpPr>
          <p:cNvPr id="6" name="Textplatzhalter 3"/>
          <p:cNvSpPr txBox="1">
            <a:spLocks/>
          </p:cNvSpPr>
          <p:nvPr/>
        </p:nvSpPr>
        <p:spPr>
          <a:xfrm>
            <a:off x="323528" y="1018246"/>
            <a:ext cx="3456384" cy="50405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400" kern="0" dirty="0">
                <a:latin typeface="+mj-lt"/>
              </a:rPr>
              <a:t>Aufnahme von Achsen ins Wunschliniennetz ist von den Entfernungen abhängig.</a:t>
            </a:r>
          </a:p>
        </p:txBody>
      </p:sp>
      <p:sp>
        <p:nvSpPr>
          <p:cNvPr id="8" name="Textplatzhalter 3"/>
          <p:cNvSpPr txBox="1">
            <a:spLocks/>
          </p:cNvSpPr>
          <p:nvPr/>
        </p:nvSpPr>
        <p:spPr>
          <a:xfrm>
            <a:off x="5767775" y="1005368"/>
            <a:ext cx="2520280" cy="111461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400" b="1" kern="0" dirty="0">
                <a:latin typeface="+mj-lt"/>
              </a:rPr>
              <a:t>Hauptachsen 1. Ordnung: </a:t>
            </a:r>
            <a:r>
              <a:rPr lang="de-DE" sz="1400" kern="0" dirty="0">
                <a:latin typeface="+mj-lt"/>
              </a:rPr>
              <a:t>Entfernungen zwischen einem Ober- und einem Mittelzentrum und zwischen Mittelzentren bis zu 20 bis 25 km.</a:t>
            </a:r>
          </a:p>
        </p:txBody>
      </p:sp>
      <p:sp>
        <p:nvSpPr>
          <p:cNvPr id="9" name="Textplatzhalter 3"/>
          <p:cNvSpPr txBox="1">
            <a:spLocks/>
          </p:cNvSpPr>
          <p:nvPr/>
        </p:nvSpPr>
        <p:spPr>
          <a:xfrm>
            <a:off x="323528" y="1603101"/>
            <a:ext cx="2304256" cy="3387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400" kern="0" dirty="0" err="1">
                <a:latin typeface="+mj-lt"/>
              </a:rPr>
              <a:t>Sinzig</a:t>
            </a:r>
            <a:r>
              <a:rPr lang="de-DE" sz="1400" kern="0" dirty="0">
                <a:latin typeface="+mj-lt"/>
              </a:rPr>
              <a:t> – Andernach 17,5 km</a:t>
            </a:r>
          </a:p>
        </p:txBody>
      </p:sp>
      <p:sp>
        <p:nvSpPr>
          <p:cNvPr id="11" name="Textplatzhalter 3"/>
          <p:cNvSpPr txBox="1">
            <a:spLocks/>
          </p:cNvSpPr>
          <p:nvPr/>
        </p:nvSpPr>
        <p:spPr>
          <a:xfrm>
            <a:off x="323528" y="2023349"/>
            <a:ext cx="2088232" cy="3387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400" kern="0" dirty="0">
                <a:latin typeface="+mj-lt"/>
              </a:rPr>
              <a:t>Remagen – Bonn 21 km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13</a:t>
            </a:fld>
            <a:endParaRPr lang="de-DE" dirty="0"/>
          </a:p>
        </p:txBody>
      </p:sp>
      <p:sp>
        <p:nvSpPr>
          <p:cNvPr id="10" name="Textplatzhalter 3"/>
          <p:cNvSpPr txBox="1">
            <a:spLocks/>
          </p:cNvSpPr>
          <p:nvPr/>
        </p:nvSpPr>
        <p:spPr>
          <a:xfrm>
            <a:off x="4186204" y="6387767"/>
            <a:ext cx="4098218" cy="3387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400" kern="0" dirty="0">
                <a:latin typeface="+mj-lt"/>
              </a:rPr>
              <a:t>Sonderfall: Bad Neuenahr-Ahrweiler – </a:t>
            </a:r>
            <a:r>
              <a:rPr lang="de-DE" sz="1400" kern="0" dirty="0" err="1">
                <a:latin typeface="+mj-lt"/>
              </a:rPr>
              <a:t>Adenau</a:t>
            </a:r>
            <a:r>
              <a:rPr lang="de-DE" sz="1400" kern="0" dirty="0">
                <a:latin typeface="+mj-lt"/>
              </a:rPr>
              <a:t> 35 km</a:t>
            </a:r>
          </a:p>
        </p:txBody>
      </p:sp>
    </p:spTree>
    <p:extLst>
      <p:ext uri="{BB962C8B-B14F-4D97-AF65-F5344CB8AC3E}">
        <p14:creationId xmlns:p14="http://schemas.microsoft.com/office/powerpoint/2010/main" val="291576429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943168"/>
            <a:ext cx="7993583" cy="580802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2" name="Titel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Netzkonzeption</a:t>
            </a:r>
            <a:br>
              <a:rPr lang="de-DE" dirty="0"/>
            </a:br>
            <a:r>
              <a:rPr lang="de-DE" sz="2200" b="0" dirty="0"/>
              <a:t>Erstellung Wunschliniennetz	-	 Hauptachsen 1. und 2. Ordnung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14</a:t>
            </a:fld>
            <a:endParaRPr lang="de-DE" dirty="0"/>
          </a:p>
        </p:txBody>
      </p:sp>
      <p:sp>
        <p:nvSpPr>
          <p:cNvPr id="5" name="Textplatzhalter 3"/>
          <p:cNvSpPr txBox="1">
            <a:spLocks/>
          </p:cNvSpPr>
          <p:nvPr/>
        </p:nvSpPr>
        <p:spPr>
          <a:xfrm>
            <a:off x="284347" y="999913"/>
            <a:ext cx="3528392" cy="91601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de-DE" sz="1400" b="1" kern="0" dirty="0"/>
              <a:t>Hauptachsen 2. Ordnung: </a:t>
            </a:r>
            <a:br>
              <a:rPr lang="de-DE" sz="1400" b="1" kern="0" dirty="0"/>
            </a:br>
            <a:r>
              <a:rPr lang="de-DE" sz="1400" kern="0" dirty="0"/>
              <a:t>Entfernungen zwischen einem Mittel und einem Grundzentrum und zwischen Grundzentren bis zu 15 bis 20 km.</a:t>
            </a:r>
          </a:p>
        </p:txBody>
      </p:sp>
      <p:sp>
        <p:nvSpPr>
          <p:cNvPr id="6" name="Textplatzhalter 3"/>
          <p:cNvSpPr txBox="1">
            <a:spLocks/>
          </p:cNvSpPr>
          <p:nvPr/>
        </p:nvSpPr>
        <p:spPr>
          <a:xfrm>
            <a:off x="284347" y="1992506"/>
            <a:ext cx="3528392" cy="3387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400" kern="0" dirty="0">
                <a:latin typeface="+mj-lt"/>
              </a:rPr>
              <a:t>Bad Neuenahr-Ahrweiler  – </a:t>
            </a:r>
            <a:r>
              <a:rPr lang="de-DE" sz="1400" kern="0" dirty="0" err="1">
                <a:latin typeface="+mj-lt"/>
              </a:rPr>
              <a:t>Kempenich</a:t>
            </a:r>
            <a:r>
              <a:rPr lang="de-DE" sz="1400" kern="0" dirty="0">
                <a:latin typeface="+mj-lt"/>
              </a:rPr>
              <a:t> 17 km</a:t>
            </a:r>
          </a:p>
        </p:txBody>
      </p:sp>
      <p:sp>
        <p:nvSpPr>
          <p:cNvPr id="7" name="Textplatzhalter 3"/>
          <p:cNvSpPr txBox="1">
            <a:spLocks/>
          </p:cNvSpPr>
          <p:nvPr/>
        </p:nvSpPr>
        <p:spPr>
          <a:xfrm>
            <a:off x="284347" y="2403375"/>
            <a:ext cx="2448272" cy="3387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400" kern="0" dirty="0" err="1">
                <a:latin typeface="+mj-lt"/>
              </a:rPr>
              <a:t>Niederzissen</a:t>
            </a:r>
            <a:r>
              <a:rPr lang="de-DE" sz="1400" kern="0" dirty="0">
                <a:latin typeface="+mj-lt"/>
              </a:rPr>
              <a:t>  – </a:t>
            </a:r>
            <a:r>
              <a:rPr lang="de-DE" sz="1400" kern="0" dirty="0" err="1">
                <a:latin typeface="+mj-lt"/>
              </a:rPr>
              <a:t>Mendig</a:t>
            </a:r>
            <a:r>
              <a:rPr lang="de-DE" sz="1400" kern="0" dirty="0">
                <a:latin typeface="+mj-lt"/>
              </a:rPr>
              <a:t> 14 km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49777B8-655A-4F1E-ADA3-4F0B8A5F30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4008" y="5613584"/>
            <a:ext cx="3547436" cy="1061829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dirty="0">
                <a:solidFill>
                  <a:schemeClr val="tx1"/>
                </a:solidFill>
                <a:latin typeface="+mj-lt"/>
              </a:rPr>
              <a:t>Die Verbindungen der 1. und 2. Ordnung sind die Hauptverbindungen innerhalb des Kreises.</a:t>
            </a:r>
          </a:p>
          <a:p>
            <a:pPr>
              <a:spcBef>
                <a:spcPct val="50000"/>
              </a:spcBef>
            </a:pPr>
            <a:r>
              <a:rPr lang="de-DE" sz="1400" dirty="0">
                <a:solidFill>
                  <a:schemeClr val="tx1"/>
                </a:solidFill>
                <a:latin typeface="+mj-lt"/>
              </a:rPr>
              <a:t>Sie stellen auch die Verbindungen in die benachbarten Kreise und Städte her.</a:t>
            </a:r>
          </a:p>
        </p:txBody>
      </p:sp>
    </p:spTree>
    <p:extLst>
      <p:ext uri="{BB962C8B-B14F-4D97-AF65-F5344CB8AC3E}">
        <p14:creationId xmlns:p14="http://schemas.microsoft.com/office/powerpoint/2010/main" val="3117187273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980728"/>
            <a:ext cx="8209607" cy="578889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2" name="Titel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Netzkonzeption</a:t>
            </a:r>
            <a:br>
              <a:rPr lang="de-DE" dirty="0"/>
            </a:br>
            <a:r>
              <a:rPr lang="de-DE" sz="2200" b="0" dirty="0"/>
              <a:t>Erstellung Wunschliniennetz	-	 Hauptachsen 3. Ordnung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15</a:t>
            </a:fld>
            <a:endParaRPr lang="de-DE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49777B8-655A-4F1E-ADA3-4F0B8A5F30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0660" y="5752128"/>
            <a:ext cx="3457764" cy="954107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dirty="0">
                <a:solidFill>
                  <a:schemeClr val="tx1"/>
                </a:solidFill>
                <a:latin typeface="+mj-lt"/>
              </a:rPr>
              <a:t>Die Verbindungen der 3. Ordnung verbinden die Ortsgemeinden und die größeren Ortsteile an die jeweiligen Hauptorte der Verbandsgemeinde bzw. Stadt.</a:t>
            </a:r>
          </a:p>
        </p:txBody>
      </p:sp>
      <p:sp>
        <p:nvSpPr>
          <p:cNvPr id="7" name="Textplatzhalter 3"/>
          <p:cNvSpPr txBox="1">
            <a:spLocks/>
          </p:cNvSpPr>
          <p:nvPr/>
        </p:nvSpPr>
        <p:spPr>
          <a:xfrm>
            <a:off x="283418" y="1016940"/>
            <a:ext cx="3793580" cy="117117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de-DE" sz="1400" b="1" kern="0" dirty="0"/>
              <a:t>Hauptachsen 3. Ordnung: </a:t>
            </a:r>
            <a:br>
              <a:rPr lang="de-DE" sz="1400" b="1" kern="0" dirty="0"/>
            </a:br>
            <a:r>
              <a:rPr lang="de-DE" sz="1400" kern="0" dirty="0"/>
              <a:t>Entfernungen zwischen einem Grundzentrum und „Sonstigen Gemeinden“ (Ortgemeinden und Ortsteile) und zwischen „Sonstigen Gemeinden“ bis zu 10 bis 15 km.</a:t>
            </a:r>
          </a:p>
        </p:txBody>
      </p:sp>
      <p:sp>
        <p:nvSpPr>
          <p:cNvPr id="9" name="Textplatzhalter 3"/>
          <p:cNvSpPr txBox="1">
            <a:spLocks/>
          </p:cNvSpPr>
          <p:nvPr/>
        </p:nvSpPr>
        <p:spPr>
          <a:xfrm>
            <a:off x="285750" y="2218043"/>
            <a:ext cx="2927151" cy="3387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400" kern="0" dirty="0" err="1">
                <a:latin typeface="+mj-lt"/>
              </a:rPr>
              <a:t>Niederzissen</a:t>
            </a:r>
            <a:r>
              <a:rPr lang="de-DE" sz="1400" kern="0" dirty="0">
                <a:latin typeface="+mj-lt"/>
              </a:rPr>
              <a:t>  – Königsfeld 7 bis 11 km</a:t>
            </a:r>
          </a:p>
        </p:txBody>
      </p:sp>
      <p:sp>
        <p:nvSpPr>
          <p:cNvPr id="10" name="Textplatzhalter 3"/>
          <p:cNvSpPr txBox="1">
            <a:spLocks/>
          </p:cNvSpPr>
          <p:nvPr/>
        </p:nvSpPr>
        <p:spPr>
          <a:xfrm>
            <a:off x="283418" y="2996957"/>
            <a:ext cx="1767976" cy="3387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400" kern="0" dirty="0" err="1">
                <a:latin typeface="+mj-lt"/>
              </a:rPr>
              <a:t>Altenahr</a:t>
            </a:r>
            <a:r>
              <a:rPr lang="de-DE" sz="1400" kern="0" dirty="0">
                <a:latin typeface="+mj-lt"/>
              </a:rPr>
              <a:t>  – Berg 8 km</a:t>
            </a:r>
          </a:p>
        </p:txBody>
      </p:sp>
      <p:sp>
        <p:nvSpPr>
          <p:cNvPr id="11" name="Textplatzhalter 3"/>
          <p:cNvSpPr txBox="1">
            <a:spLocks/>
          </p:cNvSpPr>
          <p:nvPr/>
        </p:nvSpPr>
        <p:spPr>
          <a:xfrm>
            <a:off x="288234" y="2605873"/>
            <a:ext cx="2276596" cy="3387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400" kern="0" dirty="0" err="1">
                <a:latin typeface="+mj-lt"/>
              </a:rPr>
              <a:t>Adenau</a:t>
            </a:r>
            <a:r>
              <a:rPr lang="de-DE" sz="1400" kern="0" dirty="0">
                <a:latin typeface="+mj-lt"/>
              </a:rPr>
              <a:t>  – </a:t>
            </a:r>
            <a:r>
              <a:rPr lang="de-DE" sz="1400" kern="0" dirty="0" err="1">
                <a:latin typeface="+mj-lt"/>
              </a:rPr>
              <a:t>Hoffeld</a:t>
            </a:r>
            <a:r>
              <a:rPr lang="de-DE" sz="1400" kern="0" dirty="0">
                <a:latin typeface="+mj-lt"/>
              </a:rPr>
              <a:t> 10 km</a:t>
            </a:r>
          </a:p>
        </p:txBody>
      </p:sp>
      <p:sp>
        <p:nvSpPr>
          <p:cNvPr id="8" name="Ellipse 7"/>
          <p:cNvSpPr/>
          <p:nvPr/>
        </p:nvSpPr>
        <p:spPr>
          <a:xfrm>
            <a:off x="4350021" y="912647"/>
            <a:ext cx="2857499" cy="2448272"/>
          </a:xfrm>
          <a:prstGeom prst="ellipse">
            <a:avLst/>
          </a:prstGeom>
          <a:solidFill>
            <a:srgbClr val="FF00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Ellipse 12"/>
          <p:cNvSpPr/>
          <p:nvPr/>
        </p:nvSpPr>
        <p:spPr>
          <a:xfrm>
            <a:off x="5299095" y="3284984"/>
            <a:ext cx="2857499" cy="2448272"/>
          </a:xfrm>
          <a:prstGeom prst="ellipse">
            <a:avLst/>
          </a:prstGeom>
          <a:solidFill>
            <a:srgbClr val="FF00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137042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Netzkonzeption</a:t>
            </a:r>
            <a:br>
              <a:rPr lang="de-DE" dirty="0"/>
            </a:br>
            <a:r>
              <a:rPr lang="de-DE" sz="2200" b="0" dirty="0"/>
              <a:t>Vom Wunschliniennetz zum Untersuchungsnetz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49A31929-6FB4-4BA0-9055-7626543D2579}"/>
              </a:ext>
            </a:extLst>
          </p:cNvPr>
          <p:cNvSpPr/>
          <p:nvPr/>
        </p:nvSpPr>
        <p:spPr>
          <a:xfrm>
            <a:off x="6804248" y="6462860"/>
            <a:ext cx="648072" cy="1892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/>
          <p:cNvSpPr txBox="1"/>
          <p:nvPr/>
        </p:nvSpPr>
        <p:spPr>
          <a:xfrm>
            <a:off x="179512" y="1052736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tabLst>
                <a:tab pos="0" algn="l"/>
              </a:tabLst>
            </a:pPr>
            <a:r>
              <a:rPr lang="de-DE" b="1" dirty="0">
                <a:latin typeface="+mj-lt"/>
                <a:cs typeface="Arial" pitchFamily="34" charset="0"/>
              </a:rPr>
              <a:t>Ein Landkreis – eine Planung?</a:t>
            </a: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16</a:t>
            </a:fld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921068"/>
            <a:ext cx="8793853" cy="55446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9" name="Textplatzhalter 3"/>
          <p:cNvSpPr txBox="1">
            <a:spLocks/>
          </p:cNvSpPr>
          <p:nvPr/>
        </p:nvSpPr>
        <p:spPr>
          <a:xfrm>
            <a:off x="264536" y="6113762"/>
            <a:ext cx="2952329" cy="3387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400" kern="0" dirty="0">
                <a:latin typeface="+mj-lt"/>
              </a:rPr>
              <a:t>Ausschnitt aus dem Netzentwurf 2023</a:t>
            </a:r>
          </a:p>
        </p:txBody>
      </p:sp>
    </p:spTree>
    <p:extLst>
      <p:ext uri="{BB962C8B-B14F-4D97-AF65-F5344CB8AC3E}">
        <p14:creationId xmlns:p14="http://schemas.microsoft.com/office/powerpoint/2010/main" val="1844845206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Netzkonzeption</a:t>
            </a:r>
            <a:br>
              <a:rPr lang="de-DE" dirty="0"/>
            </a:br>
            <a:r>
              <a:rPr lang="de-DE" sz="2200" b="0" dirty="0"/>
              <a:t>Planungen auf verschiedenen Ebenen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49A31929-6FB4-4BA0-9055-7626543D2579}"/>
              </a:ext>
            </a:extLst>
          </p:cNvPr>
          <p:cNvSpPr/>
          <p:nvPr/>
        </p:nvSpPr>
        <p:spPr>
          <a:xfrm>
            <a:off x="6804248" y="6462860"/>
            <a:ext cx="648072" cy="1892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/>
          <p:cNvSpPr txBox="1"/>
          <p:nvPr/>
        </p:nvSpPr>
        <p:spPr>
          <a:xfrm>
            <a:off x="179512" y="1052736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tabLst>
                <a:tab pos="0" algn="l"/>
              </a:tabLst>
            </a:pPr>
            <a:r>
              <a:rPr lang="de-DE" b="1" dirty="0">
                <a:latin typeface="+mj-lt"/>
                <a:cs typeface="Arial" pitchFamily="34" charset="0"/>
              </a:rPr>
              <a:t>Ein Landkreis – eine Planung?</a:t>
            </a:r>
          </a:p>
        </p:txBody>
      </p:sp>
      <p:sp>
        <p:nvSpPr>
          <p:cNvPr id="14" name="Textfeld 13"/>
          <p:cNvSpPr txBox="1"/>
          <p:nvPr/>
        </p:nvSpPr>
        <p:spPr>
          <a:xfrm>
            <a:off x="183214" y="1916832"/>
            <a:ext cx="84212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200"/>
              </a:spcAft>
              <a:buAutoNum type="arabicPeriod"/>
              <a:tabLst>
                <a:tab pos="0" algn="l"/>
              </a:tabLst>
            </a:pPr>
            <a:r>
              <a:rPr lang="de-DE" sz="2000" dirty="0">
                <a:latin typeface="+mj-lt"/>
                <a:cs typeface="Arial" pitchFamily="34" charset="0"/>
              </a:rPr>
              <a:t>Ahrtal-Radweg </a:t>
            </a:r>
          </a:p>
          <a:p>
            <a:pPr marL="457200" indent="-457200">
              <a:spcAft>
                <a:spcPts val="1200"/>
              </a:spcAft>
              <a:buAutoNum type="arabicPeriod"/>
              <a:tabLst>
                <a:tab pos="0" algn="l"/>
              </a:tabLst>
            </a:pPr>
            <a:r>
              <a:rPr lang="de-DE" sz="2000" dirty="0">
                <a:latin typeface="+mj-lt"/>
                <a:cs typeface="Arial" pitchFamily="34" charset="0"/>
              </a:rPr>
              <a:t>Pendler-Radroute</a:t>
            </a:r>
          </a:p>
          <a:p>
            <a:pPr marL="457200" indent="-457200">
              <a:spcAft>
                <a:spcPts val="1200"/>
              </a:spcAft>
              <a:buAutoNum type="arabicPeriod"/>
              <a:tabLst>
                <a:tab pos="0" algn="l"/>
              </a:tabLst>
            </a:pPr>
            <a:r>
              <a:rPr lang="de-DE" sz="2000" dirty="0">
                <a:latin typeface="+mj-lt"/>
                <a:cs typeface="Arial" pitchFamily="34" charset="0"/>
              </a:rPr>
              <a:t>Kommunale Radverkehrskonzepte</a:t>
            </a: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17</a:t>
            </a:fld>
            <a:endParaRPr lang="de-DE" dirty="0"/>
          </a:p>
        </p:txBody>
      </p:sp>
      <p:sp>
        <p:nvSpPr>
          <p:cNvPr id="8" name="Textfeld 7"/>
          <p:cNvSpPr txBox="1"/>
          <p:nvPr/>
        </p:nvSpPr>
        <p:spPr>
          <a:xfrm>
            <a:off x="179512" y="4325807"/>
            <a:ext cx="7920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tabLst>
                <a:tab pos="0" algn="l"/>
              </a:tabLst>
            </a:pPr>
            <a:r>
              <a:rPr lang="de-DE" sz="2200" dirty="0">
                <a:latin typeface="+mj-lt"/>
                <a:cs typeface="Arial" pitchFamily="34" charset="0"/>
              </a:rPr>
              <a:t>Eine enge Abstimmung zwischen den Kommunen und den Planungsbüros ist erforderlich und erfolgt!</a:t>
            </a:r>
          </a:p>
        </p:txBody>
      </p:sp>
    </p:spTree>
    <p:extLst>
      <p:ext uri="{BB962C8B-B14F-4D97-AF65-F5344CB8AC3E}">
        <p14:creationId xmlns:p14="http://schemas.microsoft.com/office/powerpoint/2010/main" val="143994372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1"/>
          </p:nvPr>
        </p:nvSpPr>
        <p:spPr>
          <a:xfrm>
            <a:off x="250825" y="1052736"/>
            <a:ext cx="8642350" cy="504056"/>
          </a:xfrm>
          <a:ln w="3175">
            <a:noFill/>
            <a:prstDash val="dash"/>
          </a:ln>
        </p:spPr>
        <p:txBody>
          <a:bodyPr/>
          <a:lstStyle/>
          <a:p>
            <a:pPr>
              <a:buClr>
                <a:srgbClr val="13A850"/>
              </a:buClr>
              <a:buFont typeface="Wingdings" panose="05000000000000000000" pitchFamily="2" charset="2"/>
              <a:buChar char="Ø"/>
            </a:pPr>
            <a:r>
              <a:rPr lang="de-DE" dirty="0"/>
              <a:t>Abstimmung des Untersuchungsnetzes auf der Basis von Onlinekarten</a:t>
            </a:r>
          </a:p>
        </p:txBody>
      </p:sp>
      <p:sp>
        <p:nvSpPr>
          <p:cNvPr id="6" name="Titel 8">
            <a:extLst>
              <a:ext uri="{FF2B5EF4-FFF2-40B4-BE49-F238E27FC236}">
                <a16:creationId xmlns:a16="http://schemas.microsoft.com/office/drawing/2014/main" id="{EA0B01FA-F525-4F22-B4E9-629DFD166511}"/>
              </a:ext>
            </a:extLst>
          </p:cNvPr>
          <p:cNvSpPr txBox="1">
            <a:spLocks/>
          </p:cNvSpPr>
          <p:nvPr/>
        </p:nvSpPr>
        <p:spPr>
          <a:xfrm>
            <a:off x="250825" y="142032"/>
            <a:ext cx="7057479" cy="792086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de-DE" kern="0" dirty="0">
                <a:solidFill>
                  <a:srgbClr val="13A850"/>
                </a:solidFill>
              </a:rPr>
              <a:t>Netzkonzeption</a:t>
            </a:r>
            <a:br>
              <a:rPr lang="de-DE" kern="0" dirty="0">
                <a:solidFill>
                  <a:srgbClr val="13A850"/>
                </a:solidFill>
              </a:rPr>
            </a:br>
            <a:r>
              <a:rPr lang="de-DE" sz="2200" b="0" kern="0" dirty="0">
                <a:solidFill>
                  <a:srgbClr val="13A850"/>
                </a:solidFill>
              </a:rPr>
              <a:t>Abstimmung mit Kommunalvertretern</a:t>
            </a:r>
            <a:endParaRPr lang="de-DE" sz="2200" kern="0" dirty="0">
              <a:solidFill>
                <a:srgbClr val="13A850"/>
              </a:solidFill>
            </a:endParaRPr>
          </a:p>
        </p:txBody>
      </p:sp>
      <p:sp>
        <p:nvSpPr>
          <p:cNvPr id="5" name="Textplatzhalter 3"/>
          <p:cNvSpPr txBox="1">
            <a:spLocks/>
          </p:cNvSpPr>
          <p:nvPr/>
        </p:nvSpPr>
        <p:spPr>
          <a:xfrm>
            <a:off x="873291" y="1411640"/>
            <a:ext cx="3021169" cy="864096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>
              <a:spcBef>
                <a:spcPts val="0"/>
              </a:spcBef>
              <a:spcAft>
                <a:spcPts val="600"/>
              </a:spcAft>
              <a:buClr>
                <a:srgbClr val="13A850"/>
              </a:buClr>
              <a:buFont typeface="+mj-lt"/>
              <a:buAutoNum type="arabicPeriod"/>
            </a:pPr>
            <a:r>
              <a:rPr lang="de-DE" kern="0" dirty="0"/>
              <a:t>Informationskarte</a:t>
            </a:r>
          </a:p>
          <a:p>
            <a:pPr marL="457200" indent="-457200">
              <a:spcBef>
                <a:spcPts val="0"/>
              </a:spcBef>
              <a:spcAft>
                <a:spcPts val="600"/>
              </a:spcAft>
              <a:buClr>
                <a:srgbClr val="13A850"/>
              </a:buClr>
              <a:buFont typeface="+mj-lt"/>
              <a:buAutoNum type="arabicPeriod"/>
            </a:pPr>
            <a:r>
              <a:rPr lang="de-DE" kern="0" dirty="0"/>
              <a:t>Abstimmungskarte</a:t>
            </a:r>
          </a:p>
        </p:txBody>
      </p:sp>
      <p:sp>
        <p:nvSpPr>
          <p:cNvPr id="7" name="Textplatzhalter 3"/>
          <p:cNvSpPr txBox="1">
            <a:spLocks/>
          </p:cNvSpPr>
          <p:nvPr/>
        </p:nvSpPr>
        <p:spPr>
          <a:xfrm>
            <a:off x="250825" y="2708920"/>
            <a:ext cx="8536045" cy="504056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Clr>
                <a:srgbClr val="13A850"/>
              </a:buClr>
              <a:buFont typeface="Wingdings" pitchFamily="2" charset="2"/>
              <a:buChar char="Ø"/>
            </a:pPr>
            <a:r>
              <a:rPr lang="de-DE" kern="0" dirty="0"/>
              <a:t>Prüfung der Verbindungen und ggf. Anpassungen oder Ergänzungen</a:t>
            </a: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039017" y="6301110"/>
            <a:ext cx="864096" cy="365125"/>
          </a:xfrm>
        </p:spPr>
        <p:txBody>
          <a:bodyPr/>
          <a:lstStyle/>
          <a:p>
            <a:fld id="{E989EB65-4278-4153-BFC1-A4A006137B15}" type="slidenum">
              <a:rPr lang="de-DE" smtClean="0"/>
              <a:pPr/>
              <a:t>18</a:t>
            </a:fld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B646E168-66E9-1DC5-BE3B-BC34B3846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31398"/>
            <a:ext cx="8786870" cy="4221938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680" y="2488461"/>
            <a:ext cx="6879300" cy="379040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1469745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19</a:t>
            </a:fld>
            <a:endParaRPr lang="de-DE" dirty="0"/>
          </a:p>
        </p:txBody>
      </p:sp>
      <p:sp>
        <p:nvSpPr>
          <p:cNvPr id="12" name="Titel 8"/>
          <p:cNvSpPr>
            <a:spLocks noGrp="1"/>
          </p:cNvSpPr>
          <p:nvPr>
            <p:ph type="title"/>
          </p:nvPr>
        </p:nvSpPr>
        <p:spPr>
          <a:xfrm>
            <a:off x="250825" y="84733"/>
            <a:ext cx="6912768" cy="895995"/>
          </a:xfrm>
        </p:spPr>
        <p:txBody>
          <a:bodyPr>
            <a:normAutofit/>
          </a:bodyPr>
          <a:lstStyle/>
          <a:p>
            <a:r>
              <a:rPr lang="de-DE" dirty="0"/>
              <a:t>Bestandserfassung und Mängelanalyse</a:t>
            </a:r>
            <a:br>
              <a:rPr lang="de-DE" dirty="0"/>
            </a:br>
            <a:endParaRPr lang="de-DE" sz="2200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773568F0-ADE2-4D3B-B70D-07E64DFD07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1708" y="1196752"/>
            <a:ext cx="8954550" cy="1296144"/>
          </a:xfrm>
          <a:ln w="3175">
            <a:noFill/>
            <a:prstDash val="dash"/>
          </a:ln>
        </p:spPr>
        <p:txBody>
          <a:bodyPr/>
          <a:lstStyle/>
          <a:p>
            <a:pPr marL="0" indent="0">
              <a:buNone/>
            </a:pPr>
            <a:r>
              <a:rPr lang="de-DE" sz="2200" dirty="0">
                <a:latin typeface="+mj-lt"/>
                <a:cs typeface="Arial" pitchFamily="34" charset="0"/>
              </a:rPr>
              <a:t>Insgesamt wurde die bestehende Radverkehrsinfrastruktur auf einer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Gesamtlänge von fast 800 km Länge befahren bzw. es wurden mehr als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1.200 Datensätze* erfasst.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DA35152-F92C-406A-9FC5-E8B91496BBBA}"/>
              </a:ext>
            </a:extLst>
          </p:cNvPr>
          <p:cNvSpPr txBox="1"/>
          <p:nvPr/>
        </p:nvSpPr>
        <p:spPr>
          <a:xfrm>
            <a:off x="250825" y="6021288"/>
            <a:ext cx="86810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1600" dirty="0">
                <a:latin typeface="+mj-lt"/>
                <a:cs typeface="Arial" pitchFamily="34" charset="0"/>
              </a:rPr>
              <a:t>* Datensatz = ein Streckenabschnitt mit einheitlichen Attributen (Führungsform, Breite, Ortslage </a:t>
            </a:r>
            <a:r>
              <a:rPr lang="de-DE" sz="1600" dirty="0" err="1">
                <a:latin typeface="+mj-lt"/>
                <a:cs typeface="Arial" pitchFamily="34" charset="0"/>
              </a:rPr>
              <a:t>u.v.m</a:t>
            </a:r>
            <a:r>
              <a:rPr lang="de-DE" sz="1600" dirty="0">
                <a:latin typeface="+mj-lt"/>
                <a:cs typeface="Arial" pitchFamily="34" charset="0"/>
              </a:rPr>
              <a:t>)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01BC37F4-A594-4C36-AB3E-B02F1C85BAB9}"/>
              </a:ext>
            </a:extLst>
          </p:cNvPr>
          <p:cNvSpPr txBox="1"/>
          <p:nvPr/>
        </p:nvSpPr>
        <p:spPr>
          <a:xfrm>
            <a:off x="211708" y="2683132"/>
            <a:ext cx="8932292" cy="3410164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0" indent="0" eaLnBrk="1" hangingPunct="1">
              <a:spcBef>
                <a:spcPct val="20000"/>
              </a:spcBef>
              <a:buFont typeface="Wingdings" pitchFamily="2" charset="2"/>
              <a:buNone/>
              <a:defRPr sz="2200" b="0" baseline="0">
                <a:latin typeface="+mj-lt"/>
                <a:cs typeface="Arial" pitchFamily="34" charset="0"/>
              </a:defRPr>
            </a:lvl1pPr>
            <a:lvl2pPr marL="742950" indent="-285750" eaLnBrk="1" hangingPunct="1">
              <a:spcBef>
                <a:spcPct val="20000"/>
              </a:spcBef>
              <a:buFont typeface="Wingdings" pitchFamily="2" charset="2"/>
              <a:buChar char="Ø"/>
              <a:defRPr sz="1800">
                <a:latin typeface="Calibri" pitchFamily="34" charset="0"/>
              </a:defRPr>
            </a:lvl2pPr>
            <a:lvl3pPr marL="11430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3pPr>
            <a:lvl4pPr marL="16002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4pPr>
            <a:lvl5pPr marL="20574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de-DE" b="1" dirty="0">
                <a:solidFill>
                  <a:srgbClr val="13A850"/>
                </a:solidFill>
              </a:rPr>
              <a:t>Auf Basis der Befahrungsdaten wurden folgende Analysen durchgeführt:</a:t>
            </a:r>
          </a:p>
          <a:p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Netzlücken</a:t>
            </a:r>
            <a:r>
              <a:rPr lang="de-DE" dirty="0"/>
              <a:t> oder nicht ausreichender Infrastruktur auf Basis von Verkehrsbelastungen gemäß ERA (Belastungsbereich)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Breitenmängeln</a:t>
            </a:r>
            <a:r>
              <a:rPr lang="de-DE" dirty="0"/>
              <a:t> gemäß ERA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Oberflächenmängeln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298F6BBA-C6FF-4655-B491-189327E8B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038" y="0"/>
            <a:ext cx="10328076" cy="690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platzhalter 10"/>
          <p:cNvSpPr txBox="1">
            <a:spLocks/>
          </p:cNvSpPr>
          <p:nvPr/>
        </p:nvSpPr>
        <p:spPr>
          <a:xfrm>
            <a:off x="193254" y="980728"/>
            <a:ext cx="8964488" cy="1152128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Bestandsanalyse</a:t>
            </a:r>
          </a:p>
          <a:p>
            <a:pPr marL="0" indent="0" algn="ctr"/>
            <a:endParaRPr lang="de-DE" sz="4000" kern="0" dirty="0">
              <a:ln w="9525">
                <a:solidFill>
                  <a:srgbClr val="FFFFFF"/>
                </a:solidFill>
                <a:prstDash val="solid"/>
              </a:ln>
              <a:solidFill>
                <a:srgbClr val="13A8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710820"/>
      </p:ext>
    </p:extLst>
  </p:cSld>
  <p:clrMapOvr>
    <a:masterClrMapping/>
  </p:clrMapOvr>
  <p:transition advTm="341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8"/>
          <p:cNvSpPr>
            <a:spLocks noGrp="1"/>
          </p:cNvSpPr>
          <p:nvPr>
            <p:ph type="title"/>
          </p:nvPr>
        </p:nvSpPr>
        <p:spPr>
          <a:xfrm>
            <a:off x="250825" y="84733"/>
            <a:ext cx="6912768" cy="895995"/>
          </a:xfrm>
        </p:spPr>
        <p:txBody>
          <a:bodyPr>
            <a:normAutofit/>
          </a:bodyPr>
          <a:lstStyle/>
          <a:p>
            <a:r>
              <a:rPr lang="de-DE" dirty="0"/>
              <a:t>Bestandserfassung und Mängelanalyse</a:t>
            </a:r>
            <a:br>
              <a:rPr lang="de-DE" dirty="0"/>
            </a:br>
            <a:r>
              <a:rPr lang="de-DE" sz="2200" b="0" dirty="0"/>
              <a:t>Befahrung</a:t>
            </a:r>
            <a:endParaRPr lang="de-DE" sz="2200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773568F0-ADE2-4D3B-B70D-07E64DFD07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89450" y="1124744"/>
            <a:ext cx="8281615" cy="5040560"/>
          </a:xfrm>
          <a:ln w="3175">
            <a:noFill/>
            <a:prstDash val="dash"/>
          </a:ln>
        </p:spPr>
        <p:txBody>
          <a:bodyPr/>
          <a:lstStyle/>
          <a:p>
            <a:pPr marL="0" indent="0">
              <a:buNone/>
            </a:pPr>
            <a:r>
              <a:rPr lang="de-DE" sz="1800" b="1" dirty="0"/>
              <a:t>Das abgestimmte Netz wurde durch unser Personal befahren und mittels Smartphone-App erfasst. </a:t>
            </a:r>
            <a:r>
              <a:rPr lang="de-DE" sz="1800" dirty="0"/>
              <a:t>Hierzu werden:</a:t>
            </a:r>
          </a:p>
          <a:p>
            <a:r>
              <a:rPr lang="de-DE" sz="1800" dirty="0"/>
              <a:t>Fotos aufgenommen</a:t>
            </a:r>
          </a:p>
          <a:p>
            <a:r>
              <a:rPr lang="de-DE" sz="1800" dirty="0"/>
              <a:t>Die Infrastruktur in Form von Datensätzen hinterlegt</a:t>
            </a:r>
          </a:p>
          <a:p>
            <a:r>
              <a:rPr lang="de-DE" sz="1800" dirty="0"/>
              <a:t>Die Geodaten von Knoten und Strecke erfasst</a:t>
            </a:r>
          </a:p>
          <a:p>
            <a:pPr marL="0" indent="0">
              <a:buNone/>
            </a:pPr>
            <a:r>
              <a:rPr lang="de-DE" sz="1800" dirty="0"/>
              <a:t> </a:t>
            </a:r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F694D4FE-40BD-4CA3-924D-E98842B9459D}"/>
              </a:ext>
            </a:extLst>
          </p:cNvPr>
          <p:cNvGrpSpPr/>
          <p:nvPr/>
        </p:nvGrpSpPr>
        <p:grpSpPr>
          <a:xfrm>
            <a:off x="250825" y="3284984"/>
            <a:ext cx="8785671" cy="3488282"/>
            <a:chOff x="1138288" y="3142530"/>
            <a:chExt cx="7977351" cy="3094477"/>
          </a:xfrm>
        </p:grpSpPr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6CA7D857-497C-47D2-B817-E1F5393687EF}"/>
                </a:ext>
              </a:extLst>
            </p:cNvPr>
            <p:cNvPicPr/>
            <p:nvPr/>
          </p:nvPicPr>
          <p:blipFill rotWithShape="1">
            <a:blip r:embed="rId3"/>
            <a:srcRect t="73553" r="85705"/>
            <a:stretch/>
          </p:blipFill>
          <p:spPr bwMode="auto">
            <a:xfrm>
              <a:off x="1138288" y="5229200"/>
              <a:ext cx="1132354" cy="100498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71A11B2A-4CA2-415A-979B-F04002CE6326}"/>
                </a:ext>
              </a:extLst>
            </p:cNvPr>
            <p:cNvPicPr/>
            <p:nvPr/>
          </p:nvPicPr>
          <p:blipFill rotWithShape="1">
            <a:blip r:embed="rId3"/>
            <a:srcRect l="18281" t="3438" r="63465" b="41828"/>
            <a:stretch/>
          </p:blipFill>
          <p:spPr bwMode="auto">
            <a:xfrm>
              <a:off x="2586414" y="3142530"/>
              <a:ext cx="1446034" cy="207984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08A21ED1-B17A-4532-BE58-A0C565674471}"/>
                </a:ext>
              </a:extLst>
            </p:cNvPr>
            <p:cNvPicPr/>
            <p:nvPr/>
          </p:nvPicPr>
          <p:blipFill rotWithShape="1">
            <a:blip r:embed="rId3"/>
            <a:srcRect l="37338" t="3438" r="46194" b="41828"/>
            <a:stretch/>
          </p:blipFill>
          <p:spPr bwMode="auto">
            <a:xfrm>
              <a:off x="4752528" y="3142530"/>
              <a:ext cx="1304530" cy="207984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1" name="Grafik 10">
              <a:extLst>
                <a:ext uri="{FF2B5EF4-FFF2-40B4-BE49-F238E27FC236}">
                  <a16:creationId xmlns:a16="http://schemas.microsoft.com/office/drawing/2014/main" id="{A7706350-24CB-4E73-AADD-AE4D5A8134C1}"/>
                </a:ext>
              </a:extLst>
            </p:cNvPr>
            <p:cNvPicPr/>
            <p:nvPr/>
          </p:nvPicPr>
          <p:blipFill rotWithShape="1">
            <a:blip r:embed="rId3"/>
            <a:srcRect t="3438" r="82660" b="41828"/>
            <a:stretch/>
          </p:blipFill>
          <p:spPr bwMode="auto">
            <a:xfrm>
              <a:off x="1151432" y="3142530"/>
              <a:ext cx="1373608" cy="207984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BB201FE0-3E76-46DB-8C2D-EFB341065C3C}"/>
                </a:ext>
              </a:extLst>
            </p:cNvPr>
            <p:cNvPicPr/>
            <p:nvPr/>
          </p:nvPicPr>
          <p:blipFill rotWithShape="1">
            <a:blip r:embed="rId3"/>
            <a:srcRect l="13809" t="73553" r="59935"/>
            <a:stretch/>
          </p:blipFill>
          <p:spPr bwMode="auto">
            <a:xfrm>
              <a:off x="2270641" y="5229200"/>
              <a:ext cx="2079848" cy="100498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792D8C61-D7AA-4AE3-B5F6-289CBD21E75E}"/>
                </a:ext>
              </a:extLst>
            </p:cNvPr>
            <p:cNvPicPr/>
            <p:nvPr/>
          </p:nvPicPr>
          <p:blipFill rotWithShape="1">
            <a:blip r:embed="rId3"/>
            <a:srcRect l="36324" t="73553" r="37421"/>
            <a:stretch/>
          </p:blipFill>
          <p:spPr bwMode="auto">
            <a:xfrm>
              <a:off x="4071458" y="5232020"/>
              <a:ext cx="2079848" cy="100498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16BE7CB0-E9C7-4B04-A1E1-1CD9632DD321}"/>
                </a:ext>
              </a:extLst>
            </p:cNvPr>
            <p:cNvPicPr/>
            <p:nvPr/>
          </p:nvPicPr>
          <p:blipFill rotWithShape="1">
            <a:blip r:embed="rId3"/>
            <a:srcRect l="62579" t="70785" b="9393"/>
            <a:stretch/>
          </p:blipFill>
          <p:spPr bwMode="auto">
            <a:xfrm>
              <a:off x="6151305" y="5124039"/>
              <a:ext cx="2964334" cy="753233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CC9CC1ED-0478-4D4D-A3E5-E73EF246D41B}"/>
                </a:ext>
              </a:extLst>
            </p:cNvPr>
            <p:cNvPicPr/>
            <p:nvPr/>
          </p:nvPicPr>
          <p:blipFill rotWithShape="1">
            <a:blip r:embed="rId3"/>
            <a:srcRect l="52791" t="3438" r="11728" b="41828"/>
            <a:stretch/>
          </p:blipFill>
          <p:spPr bwMode="auto">
            <a:xfrm>
              <a:off x="6304954" y="3142530"/>
              <a:ext cx="2810685" cy="207984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20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97773454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36"/>
          <p:cNvGrpSpPr/>
          <p:nvPr/>
        </p:nvGrpSpPr>
        <p:grpSpPr>
          <a:xfrm>
            <a:off x="4604472" y="2445862"/>
            <a:ext cx="4539528" cy="3701865"/>
            <a:chOff x="3387165" y="1416983"/>
            <a:chExt cx="3162300" cy="2450167"/>
          </a:xfrm>
        </p:grpSpPr>
        <p:grpSp>
          <p:nvGrpSpPr>
            <p:cNvPr id="3" name="Gruppieren 34"/>
            <p:cNvGrpSpPr/>
            <p:nvPr/>
          </p:nvGrpSpPr>
          <p:grpSpPr>
            <a:xfrm>
              <a:off x="3387165" y="1416983"/>
              <a:ext cx="3162300" cy="2450167"/>
              <a:chOff x="3387165" y="1416984"/>
              <a:chExt cx="3162300" cy="2565400"/>
            </a:xfrm>
          </p:grpSpPr>
          <p:pic>
            <p:nvPicPr>
              <p:cNvPr id="1032" name="Picture 8" descr="http://upload.wikimedia.org/wikipedia/commons/7/7e/LG_L194WT-SF_LCD_monitor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387165" y="1416984"/>
                <a:ext cx="3162300" cy="2565400"/>
              </a:xfrm>
              <a:prstGeom prst="rect">
                <a:avLst/>
              </a:prstGeom>
              <a:noFill/>
            </p:spPr>
          </p:pic>
          <p:sp>
            <p:nvSpPr>
              <p:cNvPr id="34" name="Rechteck 33"/>
              <p:cNvSpPr/>
              <p:nvPr/>
            </p:nvSpPr>
            <p:spPr>
              <a:xfrm>
                <a:off x="4864660" y="3229348"/>
                <a:ext cx="215153" cy="79001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6" name="Rechteck 35"/>
              <p:cNvSpPr/>
              <p:nvPr/>
            </p:nvSpPr>
            <p:spPr>
              <a:xfrm>
                <a:off x="3588310" y="1537073"/>
                <a:ext cx="367740" cy="63127"/>
              </a:xfrm>
              <a:prstGeom prst="rect">
                <a:avLst/>
              </a:prstGeom>
              <a:gradFill>
                <a:gsLst>
                  <a:gs pos="0">
                    <a:schemeClr val="bg1">
                      <a:lumMod val="75000"/>
                    </a:schemeClr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129027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602830" y="1603772"/>
              <a:ext cx="2702983" cy="15204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itel 1"/>
          <p:cNvSpPr txBox="1">
            <a:spLocks/>
          </p:cNvSpPr>
          <p:nvPr/>
        </p:nvSpPr>
        <p:spPr>
          <a:xfrm>
            <a:off x="754130" y="3213093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4" name="Textfeld 23"/>
          <p:cNvSpPr txBox="1"/>
          <p:nvPr/>
        </p:nvSpPr>
        <p:spPr>
          <a:xfrm>
            <a:off x="411229" y="2153162"/>
            <a:ext cx="2105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>
                <a:solidFill>
                  <a:srgbClr val="FF0000"/>
                </a:solidFill>
                <a:latin typeface="+mj-lt"/>
              </a:rPr>
              <a:t>Erfassung vor Ort</a:t>
            </a:r>
          </a:p>
        </p:txBody>
      </p:sp>
      <p:grpSp>
        <p:nvGrpSpPr>
          <p:cNvPr id="4" name="Gruppieren 32"/>
          <p:cNvGrpSpPr/>
          <p:nvPr/>
        </p:nvGrpSpPr>
        <p:grpSpPr>
          <a:xfrm>
            <a:off x="2199317" y="2638045"/>
            <a:ext cx="1201270" cy="2106706"/>
            <a:chOff x="3630706" y="1425388"/>
            <a:chExt cx="1622612" cy="2689412"/>
          </a:xfrm>
        </p:grpSpPr>
        <p:pic>
          <p:nvPicPr>
            <p:cNvPr id="129026" name="Picture 2" descr="So könnte das Apple iPhone 5 den Plänen zufolge aussehen. (Bild: netzwelt)"/>
            <p:cNvPicPr>
              <a:picLocks noChangeAspect="1" noChangeArrowheads="1"/>
            </p:cNvPicPr>
            <p:nvPr/>
          </p:nvPicPr>
          <p:blipFill>
            <a:blip r:embed="rId5" cstate="print"/>
            <a:srcRect l="13073" t="4340" r="56453" b="4745"/>
            <a:stretch>
              <a:fillRect/>
            </a:stretch>
          </p:blipFill>
          <p:spPr bwMode="auto">
            <a:xfrm>
              <a:off x="3630706" y="1425388"/>
              <a:ext cx="1622612" cy="2689412"/>
            </a:xfrm>
            <a:prstGeom prst="rect">
              <a:avLst/>
            </a:prstGeom>
            <a:noFill/>
          </p:spPr>
        </p:pic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 b="30476"/>
            <a:stretch>
              <a:fillRect/>
            </a:stretch>
          </p:blipFill>
          <p:spPr bwMode="auto">
            <a:xfrm>
              <a:off x="3726006" y="1790700"/>
              <a:ext cx="1401786" cy="18937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26" name="Gerade Verbindung mit Pfeil 25"/>
          <p:cNvCxnSpPr/>
          <p:nvPr/>
        </p:nvCxnSpPr>
        <p:spPr>
          <a:xfrm flipH="1" flipV="1">
            <a:off x="1211873" y="3691398"/>
            <a:ext cx="456640" cy="4669"/>
          </a:xfrm>
          <a:prstGeom prst="straightConnector1">
            <a:avLst/>
          </a:prstGeom>
          <a:ln w="444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Gerade Verbindung mit Pfeil 38"/>
          <p:cNvCxnSpPr/>
          <p:nvPr/>
        </p:nvCxnSpPr>
        <p:spPr>
          <a:xfrm flipH="1">
            <a:off x="3580280" y="3641905"/>
            <a:ext cx="979955" cy="4297"/>
          </a:xfrm>
          <a:prstGeom prst="straightConnector1">
            <a:avLst/>
          </a:prstGeom>
          <a:ln w="444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feld 41"/>
          <p:cNvSpPr txBox="1"/>
          <p:nvPr/>
        </p:nvSpPr>
        <p:spPr>
          <a:xfrm>
            <a:off x="5288028" y="2180054"/>
            <a:ext cx="3798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>
                <a:solidFill>
                  <a:srgbClr val="FF0000"/>
                </a:solidFill>
                <a:latin typeface="+mj-lt"/>
              </a:rPr>
              <a:t>Übertragung an GIS-Datenbank</a:t>
            </a:r>
          </a:p>
        </p:txBody>
      </p:sp>
      <p:sp>
        <p:nvSpPr>
          <p:cNvPr id="22" name="Rechteck 21"/>
          <p:cNvSpPr/>
          <p:nvPr/>
        </p:nvSpPr>
        <p:spPr>
          <a:xfrm>
            <a:off x="308074" y="1448398"/>
            <a:ext cx="3092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719138" algn="l"/>
              </a:tabLst>
            </a:pPr>
            <a:r>
              <a:rPr lang="de-DE" dirty="0">
                <a:latin typeface="+mj-lt"/>
                <a:cs typeface="Arial" pitchFamily="34" charset="0"/>
              </a:rPr>
              <a:t>Ablauf der Bearbeitung</a:t>
            </a:r>
          </a:p>
        </p:txBody>
      </p:sp>
      <p:pic>
        <p:nvPicPr>
          <p:cNvPr id="23" name="Picture 2" descr="V:\daten\BAWRAD14\Material\Fotos\Foto-Erhebung.JPG"/>
          <p:cNvPicPr>
            <a:picLocks noChangeAspect="1" noChangeArrowheads="1"/>
          </p:cNvPicPr>
          <p:nvPr/>
        </p:nvPicPr>
        <p:blipFill>
          <a:blip r:embed="rId7">
            <a:lum bright="28000"/>
          </a:blip>
          <a:srcRect l="10311"/>
          <a:stretch>
            <a:fillRect/>
          </a:stretch>
        </p:blipFill>
        <p:spPr bwMode="auto">
          <a:xfrm>
            <a:off x="648447" y="3062114"/>
            <a:ext cx="1440194" cy="1204408"/>
          </a:xfrm>
          <a:prstGeom prst="rect">
            <a:avLst/>
          </a:prstGeom>
          <a:noFill/>
        </p:spPr>
      </p:pic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21</a:t>
            </a:fld>
            <a:endParaRPr lang="de-DE" dirty="0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CB161496-762D-44A5-6404-D4157A2FBEDD}"/>
              </a:ext>
            </a:extLst>
          </p:cNvPr>
          <p:cNvSpPr txBox="1">
            <a:spLocks/>
          </p:cNvSpPr>
          <p:nvPr/>
        </p:nvSpPr>
        <p:spPr>
          <a:xfrm>
            <a:off x="179512" y="84733"/>
            <a:ext cx="6912768" cy="895995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de-DE" sz="2800" b="1" kern="0" dirty="0">
                <a:solidFill>
                  <a:srgbClr val="00B050"/>
                </a:solidFill>
                <a:latin typeface="+mn-lt"/>
              </a:rPr>
              <a:t>Bestandserfassung und Mängelanalyse</a:t>
            </a:r>
          </a:p>
          <a:p>
            <a:pPr algn="l"/>
            <a:r>
              <a:rPr lang="de-DE" sz="2200" dirty="0">
                <a:solidFill>
                  <a:srgbClr val="13A850"/>
                </a:solidFill>
              </a:rPr>
              <a:t>Weiterbearbeitung in GIS und ACCESS</a:t>
            </a:r>
          </a:p>
        </p:txBody>
      </p:sp>
    </p:spTree>
    <p:extLst>
      <p:ext uri="{BB962C8B-B14F-4D97-AF65-F5344CB8AC3E}">
        <p14:creationId xmlns:p14="http://schemas.microsoft.com/office/powerpoint/2010/main" val="3402465995"/>
      </p:ext>
    </p:extLst>
  </p:cSld>
  <p:clrMapOvr>
    <a:masterClrMapping/>
  </p:clrMapOvr>
  <p:transition spd="med">
    <p:pull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22</a:t>
            </a:fld>
            <a:endParaRPr lang="de-DE" dirty="0"/>
          </a:p>
        </p:txBody>
      </p:sp>
      <p:sp>
        <p:nvSpPr>
          <p:cNvPr id="12" name="Titel 8"/>
          <p:cNvSpPr>
            <a:spLocks noGrp="1"/>
          </p:cNvSpPr>
          <p:nvPr>
            <p:ph type="title"/>
          </p:nvPr>
        </p:nvSpPr>
        <p:spPr>
          <a:xfrm>
            <a:off x="250825" y="84733"/>
            <a:ext cx="6912768" cy="895995"/>
          </a:xfrm>
        </p:spPr>
        <p:txBody>
          <a:bodyPr>
            <a:normAutofit/>
          </a:bodyPr>
          <a:lstStyle/>
          <a:p>
            <a:r>
              <a:rPr lang="de-DE" dirty="0"/>
              <a:t>Bestandserfassung und Mängelanalyse</a:t>
            </a:r>
            <a:br>
              <a:rPr lang="de-DE" dirty="0"/>
            </a:br>
            <a:endParaRPr lang="de-DE" sz="2200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773568F0-ADE2-4D3B-B70D-07E64DFD07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1708" y="1196752"/>
            <a:ext cx="8954550" cy="1296144"/>
          </a:xfrm>
          <a:ln w="3175">
            <a:noFill/>
            <a:prstDash val="dash"/>
          </a:ln>
        </p:spPr>
        <p:txBody>
          <a:bodyPr/>
          <a:lstStyle/>
          <a:p>
            <a:pPr marL="0" indent="0">
              <a:buNone/>
            </a:pPr>
            <a:r>
              <a:rPr lang="de-DE" sz="2200" dirty="0">
                <a:latin typeface="+mj-lt"/>
                <a:cs typeface="Arial" pitchFamily="34" charset="0"/>
              </a:rPr>
              <a:t>Insgesamt wurde die bestehende Radverkehrsinfrastruktur auf einer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Gesamtlänge von fast 800 km Länge befahren bzw. es wurden mehr als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1.200 Datensätze* erfasst.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DA35152-F92C-406A-9FC5-E8B91496BBBA}"/>
              </a:ext>
            </a:extLst>
          </p:cNvPr>
          <p:cNvSpPr txBox="1"/>
          <p:nvPr/>
        </p:nvSpPr>
        <p:spPr>
          <a:xfrm>
            <a:off x="250825" y="6021288"/>
            <a:ext cx="86810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1600" dirty="0">
                <a:latin typeface="+mj-lt"/>
                <a:cs typeface="Arial" pitchFamily="34" charset="0"/>
              </a:rPr>
              <a:t>* Datensatz = ein Streckenabschnitt mit einheitlichen Attributen (Führungsform, Breite, Ortslage </a:t>
            </a:r>
            <a:r>
              <a:rPr lang="de-DE" sz="1600" dirty="0" err="1">
                <a:latin typeface="+mj-lt"/>
                <a:cs typeface="Arial" pitchFamily="34" charset="0"/>
              </a:rPr>
              <a:t>u.v.m</a:t>
            </a:r>
            <a:r>
              <a:rPr lang="de-DE" sz="1600" dirty="0">
                <a:latin typeface="+mj-lt"/>
                <a:cs typeface="Arial" pitchFamily="34" charset="0"/>
              </a:rPr>
              <a:t>)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01BC37F4-A594-4C36-AB3E-B02F1C85BAB9}"/>
              </a:ext>
            </a:extLst>
          </p:cNvPr>
          <p:cNvSpPr txBox="1"/>
          <p:nvPr/>
        </p:nvSpPr>
        <p:spPr>
          <a:xfrm>
            <a:off x="211708" y="2683132"/>
            <a:ext cx="8932292" cy="3410164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0" indent="0" eaLnBrk="1" hangingPunct="1">
              <a:spcBef>
                <a:spcPct val="20000"/>
              </a:spcBef>
              <a:buFont typeface="Wingdings" pitchFamily="2" charset="2"/>
              <a:buNone/>
              <a:defRPr sz="2200" b="0" baseline="0">
                <a:latin typeface="+mj-lt"/>
                <a:cs typeface="Arial" pitchFamily="34" charset="0"/>
              </a:defRPr>
            </a:lvl1pPr>
            <a:lvl2pPr marL="742950" indent="-285750" eaLnBrk="1" hangingPunct="1">
              <a:spcBef>
                <a:spcPct val="20000"/>
              </a:spcBef>
              <a:buFont typeface="Wingdings" pitchFamily="2" charset="2"/>
              <a:buChar char="Ø"/>
              <a:defRPr sz="1800">
                <a:latin typeface="Calibri" pitchFamily="34" charset="0"/>
              </a:defRPr>
            </a:lvl2pPr>
            <a:lvl3pPr marL="11430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3pPr>
            <a:lvl4pPr marL="16002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4pPr>
            <a:lvl5pPr marL="20574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de-DE" b="1" dirty="0">
                <a:solidFill>
                  <a:srgbClr val="13A850"/>
                </a:solidFill>
              </a:rPr>
              <a:t>Auf Basis der Befahrungsdaten wurden folgende Analysen durchgeführt:</a:t>
            </a:r>
          </a:p>
          <a:p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Netzlücken</a:t>
            </a:r>
            <a:r>
              <a:rPr lang="de-DE" dirty="0"/>
              <a:t> oder nicht ausreichender Infrastruktur auf Basis von Verkehrsbelastungen gemäß ERA (Belastungsbereich)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Breitenmängeln</a:t>
            </a:r>
            <a:r>
              <a:rPr lang="de-DE" dirty="0"/>
              <a:t> gemäß ERA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Oberflächenmängeln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298F6BBA-C6FF-4655-B491-189327E8B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038" y="0"/>
            <a:ext cx="10328076" cy="690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platzhalter 10"/>
          <p:cNvSpPr txBox="1">
            <a:spLocks/>
          </p:cNvSpPr>
          <p:nvPr/>
        </p:nvSpPr>
        <p:spPr>
          <a:xfrm>
            <a:off x="193254" y="980728"/>
            <a:ext cx="8964488" cy="1152128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Weitere Ergebnisse:</a:t>
            </a:r>
          </a:p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Beteiligung der Bürgerinnen und Bürger</a:t>
            </a:r>
          </a:p>
          <a:p>
            <a:pPr marL="0" indent="0" algn="ctr"/>
            <a:endParaRPr lang="de-DE" sz="4000" kern="0" dirty="0">
              <a:ln w="9525">
                <a:solidFill>
                  <a:srgbClr val="FFFFFF"/>
                </a:solidFill>
                <a:prstDash val="solid"/>
              </a:ln>
              <a:solidFill>
                <a:srgbClr val="13A8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539323"/>
      </p:ext>
    </p:extLst>
  </p:cSld>
  <p:clrMapOvr>
    <a:masterClrMapping/>
  </p:clrMapOvr>
  <p:transition advTm="341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23</a:t>
            </a:fld>
            <a:endParaRPr lang="de-DE" dirty="0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CB161496-762D-44A5-6404-D4157A2FBEDD}"/>
              </a:ext>
            </a:extLst>
          </p:cNvPr>
          <p:cNvSpPr txBox="1">
            <a:spLocks/>
          </p:cNvSpPr>
          <p:nvPr/>
        </p:nvSpPr>
        <p:spPr>
          <a:xfrm>
            <a:off x="179512" y="84733"/>
            <a:ext cx="6912768" cy="895995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de-DE" sz="2800" b="1" kern="0" dirty="0">
                <a:solidFill>
                  <a:srgbClr val="00B050"/>
                </a:solidFill>
                <a:latin typeface="+mn-lt"/>
              </a:rPr>
              <a:t>Öffentlichkeitsbeteiligung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BADCC1D-1D92-DC2C-C848-4D4F2059EF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665" y="882182"/>
            <a:ext cx="8172400" cy="5562944"/>
          </a:xfrm>
          <a:prstGeom prst="rect">
            <a:avLst/>
          </a:prstGeom>
        </p:spPr>
      </p:pic>
      <p:sp>
        <p:nvSpPr>
          <p:cNvPr id="6" name="Rectangle 1027"/>
          <p:cNvSpPr>
            <a:spLocks noChangeArrowheads="1"/>
          </p:cNvSpPr>
          <p:nvPr/>
        </p:nvSpPr>
        <p:spPr bwMode="auto">
          <a:xfrm>
            <a:off x="6166809" y="4875466"/>
            <a:ext cx="252028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50000"/>
              </a:spcBef>
              <a:buClr>
                <a:srgbClr val="13A850"/>
              </a:buClr>
            </a:pPr>
            <a:r>
              <a:rPr lang="de-DE" altLang="de-DE" dirty="0">
                <a:solidFill>
                  <a:schemeClr val="tx1"/>
                </a:solidFill>
                <a:latin typeface="+mj-lt"/>
              </a:rPr>
              <a:t>Insgesamt </a:t>
            </a:r>
            <a:br>
              <a:rPr lang="de-DE" altLang="de-DE" dirty="0">
                <a:solidFill>
                  <a:schemeClr val="tx1"/>
                </a:solidFill>
                <a:latin typeface="+mj-lt"/>
              </a:rPr>
            </a:br>
            <a:r>
              <a:rPr lang="de-DE" altLang="de-DE" dirty="0">
                <a:solidFill>
                  <a:schemeClr val="tx1"/>
                </a:solidFill>
                <a:latin typeface="+mj-lt"/>
              </a:rPr>
              <a:t>850 Meldungen, davon 530 im Kreisnetz</a:t>
            </a:r>
            <a:endParaRPr lang="de-DE" altLang="de-DE" sz="24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5516B003-1EF3-F31B-7E46-94FE6D7F0A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83944"/>
          <a:stretch/>
        </p:blipFill>
        <p:spPr>
          <a:xfrm>
            <a:off x="298665" y="882182"/>
            <a:ext cx="4927233" cy="95552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" name="Textfeld 1"/>
          <p:cNvSpPr txBox="1"/>
          <p:nvPr/>
        </p:nvSpPr>
        <p:spPr>
          <a:xfrm>
            <a:off x="3101662" y="1436468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2000" dirty="0">
                <a:latin typeface="+mj-lt"/>
                <a:cs typeface="Arial" pitchFamily="34" charset="0"/>
              </a:rPr>
              <a:t>April und Mai 2023</a:t>
            </a:r>
          </a:p>
        </p:txBody>
      </p:sp>
    </p:spTree>
    <p:extLst>
      <p:ext uri="{BB962C8B-B14F-4D97-AF65-F5344CB8AC3E}">
        <p14:creationId xmlns:p14="http://schemas.microsoft.com/office/powerpoint/2010/main" val="495022974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24</a:t>
            </a:fld>
            <a:endParaRPr lang="de-DE" dirty="0"/>
          </a:p>
        </p:txBody>
      </p:sp>
      <p:sp>
        <p:nvSpPr>
          <p:cNvPr id="12" name="Titel 8"/>
          <p:cNvSpPr>
            <a:spLocks noGrp="1"/>
          </p:cNvSpPr>
          <p:nvPr>
            <p:ph type="title"/>
          </p:nvPr>
        </p:nvSpPr>
        <p:spPr>
          <a:xfrm>
            <a:off x="250825" y="84733"/>
            <a:ext cx="6912768" cy="895995"/>
          </a:xfrm>
        </p:spPr>
        <p:txBody>
          <a:bodyPr>
            <a:normAutofit/>
          </a:bodyPr>
          <a:lstStyle/>
          <a:p>
            <a:r>
              <a:rPr lang="de-DE" dirty="0"/>
              <a:t>Bestandserfassung und Mängelanalyse</a:t>
            </a:r>
            <a:br>
              <a:rPr lang="de-DE" dirty="0"/>
            </a:br>
            <a:endParaRPr lang="de-DE" sz="2200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773568F0-ADE2-4D3B-B70D-07E64DFD07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1708" y="1196752"/>
            <a:ext cx="8954550" cy="1296144"/>
          </a:xfrm>
          <a:ln w="3175">
            <a:noFill/>
            <a:prstDash val="dash"/>
          </a:ln>
        </p:spPr>
        <p:txBody>
          <a:bodyPr/>
          <a:lstStyle/>
          <a:p>
            <a:pPr marL="0" indent="0">
              <a:buNone/>
            </a:pPr>
            <a:r>
              <a:rPr lang="de-DE" sz="2200" dirty="0">
                <a:latin typeface="+mj-lt"/>
                <a:cs typeface="Arial" pitchFamily="34" charset="0"/>
              </a:rPr>
              <a:t>Insgesamt wurde die bestehende Radverkehrsinfrastruktur auf einer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Gesamtlänge von fast 800 km Länge befahren bzw. es wurden mehr als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1.200 Datensätze* erfasst.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DA35152-F92C-406A-9FC5-E8B91496BBBA}"/>
              </a:ext>
            </a:extLst>
          </p:cNvPr>
          <p:cNvSpPr txBox="1"/>
          <p:nvPr/>
        </p:nvSpPr>
        <p:spPr>
          <a:xfrm>
            <a:off x="250825" y="6021288"/>
            <a:ext cx="86810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1600" dirty="0">
                <a:latin typeface="+mj-lt"/>
                <a:cs typeface="Arial" pitchFamily="34" charset="0"/>
              </a:rPr>
              <a:t>* Datensatz = ein Streckenabschnitt mit einheitlichen Attributen (Führungsform, Breite, Ortslage </a:t>
            </a:r>
            <a:r>
              <a:rPr lang="de-DE" sz="1600" dirty="0" err="1">
                <a:latin typeface="+mj-lt"/>
                <a:cs typeface="Arial" pitchFamily="34" charset="0"/>
              </a:rPr>
              <a:t>u.v.m</a:t>
            </a:r>
            <a:r>
              <a:rPr lang="de-DE" sz="1600" dirty="0">
                <a:latin typeface="+mj-lt"/>
                <a:cs typeface="Arial" pitchFamily="34" charset="0"/>
              </a:rPr>
              <a:t>)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01BC37F4-A594-4C36-AB3E-B02F1C85BAB9}"/>
              </a:ext>
            </a:extLst>
          </p:cNvPr>
          <p:cNvSpPr txBox="1"/>
          <p:nvPr/>
        </p:nvSpPr>
        <p:spPr>
          <a:xfrm>
            <a:off x="211708" y="2683132"/>
            <a:ext cx="8932292" cy="3410164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0" indent="0" eaLnBrk="1" hangingPunct="1">
              <a:spcBef>
                <a:spcPct val="20000"/>
              </a:spcBef>
              <a:buFont typeface="Wingdings" pitchFamily="2" charset="2"/>
              <a:buNone/>
              <a:defRPr sz="2200" b="0" baseline="0">
                <a:latin typeface="+mj-lt"/>
                <a:cs typeface="Arial" pitchFamily="34" charset="0"/>
              </a:defRPr>
            </a:lvl1pPr>
            <a:lvl2pPr marL="742950" indent="-285750" eaLnBrk="1" hangingPunct="1">
              <a:spcBef>
                <a:spcPct val="20000"/>
              </a:spcBef>
              <a:buFont typeface="Wingdings" pitchFamily="2" charset="2"/>
              <a:buChar char="Ø"/>
              <a:defRPr sz="1800">
                <a:latin typeface="Calibri" pitchFamily="34" charset="0"/>
              </a:defRPr>
            </a:lvl2pPr>
            <a:lvl3pPr marL="11430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3pPr>
            <a:lvl4pPr marL="16002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4pPr>
            <a:lvl5pPr marL="20574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de-DE" b="1" dirty="0">
                <a:solidFill>
                  <a:srgbClr val="13A850"/>
                </a:solidFill>
              </a:rPr>
              <a:t>Auf Basis der Befahrungsdaten wurden folgende Analysen durchgeführt:</a:t>
            </a:r>
          </a:p>
          <a:p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Netzlücken</a:t>
            </a:r>
            <a:r>
              <a:rPr lang="de-DE" dirty="0"/>
              <a:t> oder nicht ausreichender Infrastruktur auf Basis von Verkehrsbelastungen gemäß ERA (Belastungsbereich)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Breitenmängeln</a:t>
            </a:r>
            <a:r>
              <a:rPr lang="de-DE" dirty="0"/>
              <a:t> gemäß ERA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Oberflächenmängeln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298F6BBA-C6FF-4655-B491-189327E8B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038" y="0"/>
            <a:ext cx="10328076" cy="690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platzhalter 10"/>
          <p:cNvSpPr txBox="1">
            <a:spLocks/>
          </p:cNvSpPr>
          <p:nvPr/>
        </p:nvSpPr>
        <p:spPr>
          <a:xfrm>
            <a:off x="193254" y="980728"/>
            <a:ext cx="8964488" cy="1152128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Aktuelle Planungsphase:</a:t>
            </a:r>
          </a:p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Maßnahmenprogramm</a:t>
            </a:r>
          </a:p>
          <a:p>
            <a:pPr marL="0" indent="0" algn="ctr"/>
            <a:endParaRPr lang="de-DE" sz="4000" kern="0" dirty="0">
              <a:ln w="9525">
                <a:solidFill>
                  <a:srgbClr val="FFFFFF"/>
                </a:solidFill>
                <a:prstDash val="solid"/>
              </a:ln>
              <a:solidFill>
                <a:srgbClr val="13A8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4955"/>
      </p:ext>
    </p:extLst>
  </p:cSld>
  <p:clrMapOvr>
    <a:masterClrMapping/>
  </p:clrMapOvr>
  <p:transition advTm="341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13">
            <a:extLst>
              <a:ext uri="{FF2B5EF4-FFF2-40B4-BE49-F238E27FC236}">
                <a16:creationId xmlns:a16="http://schemas.microsoft.com/office/drawing/2014/main" id="{A9D28BCA-56FE-4C39-84D7-88BA30055E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298" y="652626"/>
            <a:ext cx="839733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81000" indent="-381000" eaLnBrk="0" hangingPunct="0">
              <a:spcBef>
                <a:spcPct val="50000"/>
              </a:spcBef>
              <a:buClr>
                <a:srgbClr val="008000"/>
              </a:buClr>
              <a:defRPr/>
            </a:pPr>
            <a:r>
              <a:rPr lang="de-DE" sz="2000" b="1" i="0" dirty="0">
                <a:solidFill>
                  <a:srgbClr val="13A850"/>
                </a:solidFill>
                <a:latin typeface="+mj-lt"/>
                <a:cs typeface="Arial" panose="020B0604020202020204" pitchFamily="34" charset="0"/>
              </a:rPr>
              <a:t>Radverkehrsplanung muss Vorgaben erfüllen</a:t>
            </a:r>
          </a:p>
        </p:txBody>
      </p:sp>
      <p:pic>
        <p:nvPicPr>
          <p:cNvPr id="1030" name="Picture 6" descr="StVO Straßenverkehrs-Ordnung: Textausgabe mit Erläuterungen, Allgemeiner  Verwaltungsvorschrift zur Straßenverkehrs-Ordnung, verkehrsrechtlichen ...  sowie ausgewählten Ausnahmeverordnungen: Amazon.de: Leue, Anke, Bouska,  Wolfgang: Bücher">
            <a:extLst>
              <a:ext uri="{FF2B5EF4-FFF2-40B4-BE49-F238E27FC236}">
                <a16:creationId xmlns:a16="http://schemas.microsoft.com/office/drawing/2014/main" id="{6540C9E2-4A33-4633-9D35-A203750C8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32" y="1282986"/>
            <a:ext cx="2652887" cy="39398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IN">
            <a:extLst>
              <a:ext uri="{FF2B5EF4-FFF2-40B4-BE49-F238E27FC236}">
                <a16:creationId xmlns:a16="http://schemas.microsoft.com/office/drawing/2014/main" id="{2F5F718C-0C57-4E46-AABB-9E1B553F8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338" y="1095882"/>
            <a:ext cx="2777739" cy="393985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el 8">
            <a:extLst>
              <a:ext uri="{FF2B5EF4-FFF2-40B4-BE49-F238E27FC236}">
                <a16:creationId xmlns:a16="http://schemas.microsoft.com/office/drawing/2014/main" id="{CDD3F3FD-D1C3-4F57-9099-733C51529F77}"/>
              </a:ext>
            </a:extLst>
          </p:cNvPr>
          <p:cNvSpPr txBox="1">
            <a:spLocks/>
          </p:cNvSpPr>
          <p:nvPr/>
        </p:nvSpPr>
        <p:spPr>
          <a:xfrm>
            <a:off x="179512" y="98205"/>
            <a:ext cx="6912768" cy="895995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de-DE" sz="2800" b="1" dirty="0">
                <a:solidFill>
                  <a:srgbClr val="13A850"/>
                </a:solidFill>
              </a:rPr>
              <a:t>Regeln der Planung</a:t>
            </a:r>
            <a:br>
              <a:rPr lang="de-DE" sz="2800" kern="0" dirty="0"/>
            </a:br>
            <a:endParaRPr lang="de-DE" sz="2800" kern="0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8AB57D9E-89DF-4AA8-A136-B8AE7F425F71}"/>
              </a:ext>
            </a:extLst>
          </p:cNvPr>
          <p:cNvSpPr txBox="1">
            <a:spLocks/>
          </p:cNvSpPr>
          <p:nvPr/>
        </p:nvSpPr>
        <p:spPr>
          <a:xfrm>
            <a:off x="8039017" y="6445126"/>
            <a:ext cx="864096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r">
              <a:defRPr sz="1400" b="1">
                <a:latin typeface="+mj-lt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fld id="{E989EB65-4278-4153-BFC1-A4A006137B15}" type="slidenum">
              <a:rPr lang="de-DE"/>
              <a:pPr/>
              <a:t>25</a:t>
            </a:fld>
            <a:endParaRPr lang="de-DE" dirty="0"/>
          </a:p>
        </p:txBody>
      </p:sp>
      <p:pic>
        <p:nvPicPr>
          <p:cNvPr id="2050" name="Picture 2" descr="RAL ">
            <a:extLst>
              <a:ext uri="{FF2B5EF4-FFF2-40B4-BE49-F238E27FC236}">
                <a16:creationId xmlns:a16="http://schemas.microsoft.com/office/drawing/2014/main" id="{9EB67F21-B5A6-49D7-9ADC-9CFD2A747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071776"/>
            <a:ext cx="2793146" cy="396170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ASt">
            <a:extLst>
              <a:ext uri="{FF2B5EF4-FFF2-40B4-BE49-F238E27FC236}">
                <a16:creationId xmlns:a16="http://schemas.microsoft.com/office/drawing/2014/main" id="{A84D7CA5-1891-4FCF-B330-E0E18DC8A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658" y="1052736"/>
            <a:ext cx="2777739" cy="393985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(ERA) (FGSV 284).">
            <a:extLst>
              <a:ext uri="{FF2B5EF4-FFF2-40B4-BE49-F238E27FC236}">
                <a16:creationId xmlns:a16="http://schemas.microsoft.com/office/drawing/2014/main" id="{2263837F-539C-4360-B1AD-0DC168FC4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717" y="3093628"/>
            <a:ext cx="2777739" cy="393985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hteck 10"/>
          <p:cNvSpPr/>
          <p:nvPr/>
        </p:nvSpPr>
        <p:spPr>
          <a:xfrm>
            <a:off x="5853630" y="3284983"/>
            <a:ext cx="2822826" cy="3748499"/>
          </a:xfrm>
          <a:prstGeom prst="rect">
            <a:avLst/>
          </a:prstGeom>
          <a:noFill/>
          <a:ln w="444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5020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41"/>
    </mc:Choice>
    <mc:Fallback xmlns="">
      <p:transition advTm="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rafik 25">
            <a:extLst>
              <a:ext uri="{FF2B5EF4-FFF2-40B4-BE49-F238E27FC236}">
                <a16:creationId xmlns:a16="http://schemas.microsoft.com/office/drawing/2014/main" id="{A07E9CF1-EDF1-41A3-97B5-05EB17BD08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792" y="2894456"/>
            <a:ext cx="3471359" cy="2928445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B2139763-7C0E-4640-BE1D-3BE51DA474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169" y="4093192"/>
            <a:ext cx="2026268" cy="1713963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EB57F31B-E916-4FA8-8987-609C857641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3941" y="2898680"/>
            <a:ext cx="3525917" cy="2995448"/>
          </a:xfrm>
          <a:prstGeom prst="rect">
            <a:avLst/>
          </a:prstGeom>
        </p:spPr>
      </p:pic>
      <p:sp>
        <p:nvSpPr>
          <p:cNvPr id="9" name="Titel 8">
            <a:extLst>
              <a:ext uri="{FF2B5EF4-FFF2-40B4-BE49-F238E27FC236}">
                <a16:creationId xmlns:a16="http://schemas.microsoft.com/office/drawing/2014/main" id="{5BA9F19F-7F33-43F4-AA4B-AA362FAE5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5" y="84733"/>
            <a:ext cx="6912768" cy="895995"/>
          </a:xfrm>
        </p:spPr>
        <p:txBody>
          <a:bodyPr/>
          <a:lstStyle/>
          <a:p>
            <a:r>
              <a:rPr lang="de-DE" dirty="0"/>
              <a:t>Darstellung und Analyse Radverkehrsinfrastruktur</a:t>
            </a:r>
            <a:br>
              <a:rPr lang="de-DE" dirty="0"/>
            </a:br>
            <a:r>
              <a:rPr lang="de-DE" sz="2200" b="0" dirty="0"/>
              <a:t>Festlegung von Ausbaustandards</a:t>
            </a:r>
            <a:endParaRPr lang="de-DE" sz="2200" dirty="0"/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DF987FD5-C2DB-4245-AB43-B8E5833DC8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65" y="1117460"/>
            <a:ext cx="880249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00" tIns="0" rIns="0" bIns="0" anchor="t" anchorCtr="0">
            <a:spAutoFit/>
          </a:bodyPr>
          <a:lstStyle>
            <a:defPPr>
              <a:defRPr lang="de-DE"/>
            </a:defPPr>
            <a:lvl1pPr defTabSz="914179">
              <a:defRPr sz="1700" b="1">
                <a:solidFill>
                  <a:srgbClr val="66787F"/>
                </a:solidFill>
              </a:defRPr>
            </a:lvl1pPr>
          </a:lstStyle>
          <a:p>
            <a:pPr algn="ctr">
              <a:tabLst>
                <a:tab pos="1550194" algn="l"/>
                <a:tab pos="3429000" algn="l"/>
              </a:tabLst>
            </a:pPr>
            <a:r>
              <a:rPr lang="de-DE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Beispiel für eine Führung außerorts und anbaufrei</a:t>
            </a:r>
          </a:p>
        </p:txBody>
      </p:sp>
      <p:sp>
        <p:nvSpPr>
          <p:cNvPr id="14" name="Text Box 3">
            <a:extLst>
              <a:ext uri="{FF2B5EF4-FFF2-40B4-BE49-F238E27FC236}">
                <a16:creationId xmlns:a16="http://schemas.microsoft.com/office/drawing/2014/main" id="{106549C2-7F00-441F-B2FE-A3104D3A4E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224" y="1761464"/>
            <a:ext cx="2070214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00" tIns="0" rIns="0" bIns="0" anchor="t" anchorCtr="0">
            <a:spAutoFit/>
          </a:bodyPr>
          <a:lstStyle>
            <a:defPPr>
              <a:defRPr lang="de-DE"/>
            </a:defPPr>
            <a:lvl1pPr defTabSz="914179">
              <a:defRPr sz="1700" b="1">
                <a:solidFill>
                  <a:srgbClr val="66787F"/>
                </a:solidFill>
              </a:defRPr>
            </a:lvl1pPr>
          </a:lstStyle>
          <a:p>
            <a:pPr>
              <a:spcBef>
                <a:spcPts val="900"/>
              </a:spcBef>
              <a:tabLst>
                <a:tab pos="1550194" algn="l"/>
                <a:tab pos="3429000" algn="l"/>
              </a:tabLst>
            </a:pP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Basis-Standard entspricht den Festlegungen der ERA 2010</a:t>
            </a:r>
            <a:b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1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Standard im Kreisnetz</a:t>
            </a:r>
          </a:p>
        </p:txBody>
      </p:sp>
      <p:sp>
        <p:nvSpPr>
          <p:cNvPr id="15" name="Text Box 3">
            <a:extLst>
              <a:ext uri="{FF2B5EF4-FFF2-40B4-BE49-F238E27FC236}">
                <a16:creationId xmlns:a16="http://schemas.microsoft.com/office/drawing/2014/main" id="{677CA3F3-F016-4A89-99C8-37890A063D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8913" y="1582365"/>
            <a:ext cx="1767176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00" tIns="0" rIns="0" bIns="0" anchor="t" anchorCtr="0">
            <a:spAutoFit/>
          </a:bodyPr>
          <a:lstStyle>
            <a:defPPr>
              <a:defRPr lang="de-DE"/>
            </a:defPPr>
            <a:lvl1pPr defTabSz="914179">
              <a:defRPr sz="1700" b="1">
                <a:solidFill>
                  <a:srgbClr val="66787F"/>
                </a:solidFill>
              </a:defRPr>
            </a:lvl1pPr>
          </a:lstStyle>
          <a:p>
            <a:pPr>
              <a:spcBef>
                <a:spcPts val="900"/>
              </a:spcBef>
              <a:tabLst>
                <a:tab pos="1550194" algn="l"/>
                <a:tab pos="3429000" algn="l"/>
              </a:tabLst>
            </a:pP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Mittlerer Standard</a:t>
            </a:r>
            <a:b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 Rheinland Pfalz: Pendler-Radrouten </a:t>
            </a:r>
            <a:r>
              <a:rPr lang="de-DE" sz="1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Standard auch für Koblenz - NRW</a:t>
            </a:r>
          </a:p>
        </p:txBody>
      </p:sp>
      <p:sp>
        <p:nvSpPr>
          <p:cNvPr id="16" name="Text Box 3">
            <a:extLst>
              <a:ext uri="{FF2B5EF4-FFF2-40B4-BE49-F238E27FC236}">
                <a16:creationId xmlns:a16="http://schemas.microsoft.com/office/drawing/2014/main" id="{72B50F43-3E57-4E95-AB55-91EA8A97EE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4843" y="2141941"/>
            <a:ext cx="2394029" cy="607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00" tIns="0" rIns="0" bIns="0" anchor="t" anchorCtr="0">
            <a:spAutoFit/>
          </a:bodyPr>
          <a:lstStyle>
            <a:defPPr>
              <a:defRPr lang="de-DE"/>
            </a:defPPr>
            <a:lvl1pPr defTabSz="914179">
              <a:defRPr sz="1700" b="1">
                <a:solidFill>
                  <a:srgbClr val="66787F"/>
                </a:solidFill>
              </a:defRPr>
            </a:lvl1pPr>
          </a:lstStyle>
          <a:p>
            <a:pPr>
              <a:spcBef>
                <a:spcPts val="900"/>
              </a:spcBef>
              <a:tabLst>
                <a:tab pos="1550194" algn="l"/>
                <a:tab pos="3429000" algn="l"/>
              </a:tabLst>
            </a:pP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Radschnellwegstandard</a:t>
            </a:r>
          </a:p>
          <a:p>
            <a:pPr>
              <a:spcBef>
                <a:spcPts val="900"/>
              </a:spcBef>
              <a:tabLst>
                <a:tab pos="1550194" algn="l"/>
                <a:tab pos="3429000" algn="l"/>
              </a:tabLst>
            </a:pP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(Kein Standard in RLP)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356DDA90-2B8C-45D6-88B2-8774C9FC4F64}"/>
              </a:ext>
            </a:extLst>
          </p:cNvPr>
          <p:cNvSpPr txBox="1"/>
          <p:nvPr/>
        </p:nvSpPr>
        <p:spPr>
          <a:xfrm>
            <a:off x="4552250" y="5690980"/>
            <a:ext cx="10627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baseline="30000" dirty="0">
                <a:latin typeface="+mj-lt"/>
                <a:cs typeface="Arial" panose="020B0604020202020204" pitchFamily="34" charset="0"/>
              </a:rPr>
              <a:t>Quelle Planungsbüro VIA</a:t>
            </a:r>
            <a:endParaRPr lang="de-DE" sz="75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585CB4FA-530F-495C-AED0-2FD332E5E6BB}"/>
              </a:ext>
            </a:extLst>
          </p:cNvPr>
          <p:cNvSpPr txBox="1"/>
          <p:nvPr/>
        </p:nvSpPr>
        <p:spPr>
          <a:xfrm>
            <a:off x="317699" y="5244146"/>
            <a:ext cx="13738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baseline="30000" dirty="0">
                <a:latin typeface="+mj-lt"/>
                <a:cs typeface="Arial" panose="020B0604020202020204" pitchFamily="34" charset="0"/>
              </a:rPr>
              <a:t>Quelle Land Baden-Württemberg</a:t>
            </a:r>
            <a:endParaRPr lang="de-DE" sz="75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FCAD2CC4-FED2-4086-8983-E6ED7DCBE49E}"/>
              </a:ext>
            </a:extLst>
          </p:cNvPr>
          <p:cNvSpPr txBox="1"/>
          <p:nvPr/>
        </p:nvSpPr>
        <p:spPr>
          <a:xfrm>
            <a:off x="7876749" y="5710417"/>
            <a:ext cx="13738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baseline="30000" dirty="0">
                <a:latin typeface="+mj-lt"/>
                <a:cs typeface="Arial" panose="020B0604020202020204" pitchFamily="34" charset="0"/>
              </a:rPr>
              <a:t>Quelle Land Baden-Württemberg</a:t>
            </a:r>
            <a:endParaRPr lang="de-DE" sz="75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20" name="Text Box 3">
            <a:extLst>
              <a:ext uri="{FF2B5EF4-FFF2-40B4-BE49-F238E27FC236}">
                <a16:creationId xmlns:a16="http://schemas.microsoft.com/office/drawing/2014/main" id="{F0BB7761-AD72-48EC-8446-61318108B1DA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648863" y="3479339"/>
            <a:ext cx="95070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00" tIns="0" rIns="0" bIns="0" anchor="t" anchorCtr="0">
            <a:spAutoFit/>
          </a:bodyPr>
          <a:lstStyle>
            <a:defPPr>
              <a:defRPr lang="de-DE"/>
            </a:defPPr>
            <a:lvl1pPr defTabSz="914179">
              <a:defRPr sz="1700" b="1">
                <a:solidFill>
                  <a:srgbClr val="66787F"/>
                </a:solidFill>
              </a:defRPr>
            </a:lvl1pPr>
          </a:lstStyle>
          <a:p>
            <a:pPr algn="ctr">
              <a:tabLst>
                <a:tab pos="1550194" algn="l"/>
                <a:tab pos="3429000" algn="l"/>
              </a:tabLst>
            </a:pPr>
            <a:r>
              <a:rPr lang="de-DE" sz="18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≥ 2,50 m</a:t>
            </a:r>
          </a:p>
        </p:txBody>
      </p:sp>
      <p:sp>
        <p:nvSpPr>
          <p:cNvPr id="21" name="Text Box 3">
            <a:extLst>
              <a:ext uri="{FF2B5EF4-FFF2-40B4-BE49-F238E27FC236}">
                <a16:creationId xmlns:a16="http://schemas.microsoft.com/office/drawing/2014/main" id="{F2423613-A0B2-4D79-8B61-0C84EC43D663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2925986" y="3477429"/>
            <a:ext cx="81943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00" tIns="0" rIns="0" bIns="0" anchor="t" anchorCtr="0">
            <a:spAutoFit/>
          </a:bodyPr>
          <a:lstStyle>
            <a:defPPr>
              <a:defRPr lang="de-DE"/>
            </a:defPPr>
            <a:lvl1pPr defTabSz="914179">
              <a:defRPr sz="1700" b="1">
                <a:solidFill>
                  <a:srgbClr val="66787F"/>
                </a:solidFill>
              </a:defRPr>
            </a:lvl1pPr>
          </a:lstStyle>
          <a:p>
            <a:pPr algn="ctr">
              <a:tabLst>
                <a:tab pos="1550194" algn="l"/>
                <a:tab pos="3429000" algn="l"/>
              </a:tabLst>
            </a:pPr>
            <a:r>
              <a:rPr lang="de-DE" sz="18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3,00 m</a:t>
            </a:r>
          </a:p>
        </p:txBody>
      </p:sp>
      <p:sp>
        <p:nvSpPr>
          <p:cNvPr id="22" name="Text Box 3">
            <a:extLst>
              <a:ext uri="{FF2B5EF4-FFF2-40B4-BE49-F238E27FC236}">
                <a16:creationId xmlns:a16="http://schemas.microsoft.com/office/drawing/2014/main" id="{355CE33C-D2D0-4E63-966F-52058A501E58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6096805" y="3250072"/>
            <a:ext cx="1804104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00" tIns="0" rIns="0" bIns="0" anchor="t" anchorCtr="0">
            <a:spAutoFit/>
          </a:bodyPr>
          <a:lstStyle>
            <a:defPPr>
              <a:defRPr lang="de-DE"/>
            </a:defPPr>
            <a:lvl1pPr defTabSz="914179">
              <a:defRPr sz="1700" b="1">
                <a:solidFill>
                  <a:srgbClr val="66787F"/>
                </a:solidFill>
              </a:defRPr>
            </a:lvl1pPr>
          </a:lstStyle>
          <a:p>
            <a:pPr algn="ctr">
              <a:tabLst>
                <a:tab pos="1550194" algn="l"/>
                <a:tab pos="3429000" algn="l"/>
              </a:tabLst>
            </a:pPr>
            <a:r>
              <a:rPr lang="de-DE" sz="18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2,00 m </a:t>
            </a:r>
          </a:p>
          <a:p>
            <a:pPr algn="ctr">
              <a:tabLst>
                <a:tab pos="1550194" algn="l"/>
                <a:tab pos="3429000" algn="l"/>
              </a:tabLst>
            </a:pPr>
            <a:r>
              <a:rPr lang="de-DE" sz="18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4,00m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26</a:t>
            </a:fld>
            <a:endParaRPr lang="de-DE" dirty="0"/>
          </a:p>
        </p:txBody>
      </p:sp>
      <p:sp>
        <p:nvSpPr>
          <p:cNvPr id="23" name="Rectangle 1027"/>
          <p:cNvSpPr>
            <a:spLocks noChangeArrowheads="1"/>
          </p:cNvSpPr>
          <p:nvPr/>
        </p:nvSpPr>
        <p:spPr bwMode="auto">
          <a:xfrm>
            <a:off x="2158770" y="5961758"/>
            <a:ext cx="486150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81000" indent="-3810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50000"/>
              </a:spcBef>
              <a:buClr>
                <a:srgbClr val="13A850"/>
              </a:buClr>
            </a:pPr>
            <a:r>
              <a:rPr lang="de-DE" altLang="de-DE" sz="2000" dirty="0">
                <a:solidFill>
                  <a:schemeClr val="tx1"/>
                </a:solidFill>
                <a:latin typeface="+mj-lt"/>
              </a:rPr>
              <a:t>Pendler-Radroute von Bad </a:t>
            </a:r>
            <a:r>
              <a:rPr lang="de-DE" altLang="de-DE" sz="2000" dirty="0" err="1">
                <a:solidFill>
                  <a:schemeClr val="tx1"/>
                </a:solidFill>
                <a:latin typeface="+mj-lt"/>
              </a:rPr>
              <a:t>Breisig</a:t>
            </a:r>
            <a:r>
              <a:rPr lang="de-DE" altLang="de-DE" sz="2000" dirty="0">
                <a:solidFill>
                  <a:schemeClr val="tx1"/>
                </a:solidFill>
                <a:latin typeface="+mj-lt"/>
              </a:rPr>
              <a:t> über </a:t>
            </a:r>
            <a:r>
              <a:rPr lang="de-DE" altLang="de-DE" sz="2000" dirty="0" err="1">
                <a:solidFill>
                  <a:schemeClr val="tx1"/>
                </a:solidFill>
                <a:latin typeface="+mj-lt"/>
              </a:rPr>
              <a:t>Sinzig</a:t>
            </a:r>
            <a:r>
              <a:rPr lang="de-DE" altLang="de-DE" sz="2000" dirty="0">
                <a:solidFill>
                  <a:schemeClr val="tx1"/>
                </a:solidFill>
                <a:latin typeface="+mj-lt"/>
              </a:rPr>
              <a:t> nach Remagen und eine Achse nach BNA.</a:t>
            </a:r>
          </a:p>
        </p:txBody>
      </p:sp>
    </p:spTree>
    <p:extLst>
      <p:ext uri="{BB962C8B-B14F-4D97-AF65-F5344CB8AC3E}">
        <p14:creationId xmlns:p14="http://schemas.microsoft.com/office/powerpoint/2010/main" val="135952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41"/>
    </mc:Choice>
    <mc:Fallback xmlns="">
      <p:transition advTm="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9" grpId="0"/>
      <p:bldP spid="21" grpId="0"/>
      <p:bldP spid="22" grpId="0"/>
      <p:bldP spid="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7A1A7620-CA9B-BFB7-3E11-2A1D54E92A1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88"/>
          <a:stretch/>
        </p:blipFill>
        <p:spPr>
          <a:xfrm>
            <a:off x="1259632" y="764704"/>
            <a:ext cx="7524328" cy="5666679"/>
          </a:xfrm>
          <a:prstGeom prst="rect">
            <a:avLst/>
          </a:prstGeom>
        </p:spPr>
      </p:pic>
      <p:sp>
        <p:nvSpPr>
          <p:cNvPr id="152" name="Titel 8">
            <a:extLst>
              <a:ext uri="{FF2B5EF4-FFF2-40B4-BE49-F238E27FC236}">
                <a16:creationId xmlns:a16="http://schemas.microsoft.com/office/drawing/2014/main" id="{70175A0E-80E1-4700-BD8F-511E94D75624}"/>
              </a:ext>
            </a:extLst>
          </p:cNvPr>
          <p:cNvSpPr txBox="1">
            <a:spLocks/>
          </p:cNvSpPr>
          <p:nvPr/>
        </p:nvSpPr>
        <p:spPr>
          <a:xfrm>
            <a:off x="250825" y="116632"/>
            <a:ext cx="6912768" cy="895995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lvl1pPr eaLnBrk="1" hangingPunct="1">
              <a:defRPr sz="2800" b="1">
                <a:solidFill>
                  <a:srgbClr val="13A850"/>
                </a:solidFill>
                <a:latin typeface="+mj-lt"/>
                <a:ea typeface="+mj-ea"/>
                <a:cs typeface="+mj-cs"/>
              </a:defRPr>
            </a:lvl1pPr>
            <a:lvl2pPr algn="ctr" eaLnBrk="1" hangingPunct="1">
              <a:defRPr sz="4400">
                <a:solidFill>
                  <a:schemeClr val="tx2"/>
                </a:solidFill>
              </a:defRPr>
            </a:lvl2pPr>
            <a:lvl3pPr algn="ctr" eaLnBrk="1" hangingPunct="1">
              <a:defRPr sz="4400">
                <a:solidFill>
                  <a:schemeClr val="tx2"/>
                </a:solidFill>
              </a:defRPr>
            </a:lvl3pPr>
            <a:lvl4pPr algn="ctr" eaLnBrk="1" hangingPunct="1">
              <a:defRPr sz="4400">
                <a:solidFill>
                  <a:schemeClr val="tx2"/>
                </a:solidFill>
              </a:defRPr>
            </a:lvl4pPr>
            <a:lvl5pPr algn="ctr" eaLnBrk="1" hangingPunct="1">
              <a:defRPr sz="4400">
                <a:solidFill>
                  <a:schemeClr val="tx2"/>
                </a:solidFill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9pPr>
          </a:lstStyle>
          <a:p>
            <a:r>
              <a:rPr lang="de-DE" dirty="0"/>
              <a:t>Von der Mängelanalyse zum Maßnahmenplan</a:t>
            </a:r>
            <a:br>
              <a:rPr lang="de-DE" dirty="0"/>
            </a:br>
            <a:endParaRPr lang="de-DE" dirty="0"/>
          </a:p>
        </p:txBody>
      </p:sp>
      <p:grpSp>
        <p:nvGrpSpPr>
          <p:cNvPr id="91" name="Gruppieren 90">
            <a:extLst>
              <a:ext uri="{FF2B5EF4-FFF2-40B4-BE49-F238E27FC236}">
                <a16:creationId xmlns:a16="http://schemas.microsoft.com/office/drawing/2014/main" id="{8D3724D4-FB85-48A7-9206-830178210D08}"/>
              </a:ext>
            </a:extLst>
          </p:cNvPr>
          <p:cNvGrpSpPr/>
          <p:nvPr/>
        </p:nvGrpSpPr>
        <p:grpSpPr>
          <a:xfrm>
            <a:off x="201227" y="990253"/>
            <a:ext cx="3269371" cy="932270"/>
            <a:chOff x="201227" y="853852"/>
            <a:chExt cx="3269371" cy="932270"/>
          </a:xfrm>
        </p:grpSpPr>
        <p:sp>
          <p:nvSpPr>
            <p:cNvPr id="92" name="Text Box 11">
              <a:extLst>
                <a:ext uri="{FF2B5EF4-FFF2-40B4-BE49-F238E27FC236}">
                  <a16:creationId xmlns:a16="http://schemas.microsoft.com/office/drawing/2014/main" id="{9AB6C72D-4DDD-4210-BBFD-CA909C01FC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1228" y="853852"/>
              <a:ext cx="3269370" cy="342900"/>
            </a:xfrm>
            <a:prstGeom prst="rect">
              <a:avLst/>
            </a:prstGeom>
            <a:solidFill>
              <a:srgbClr val="00B05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defPPr>
                <a:defRPr lang="de-DE"/>
              </a:defPPr>
              <a:lvl1pPr algn="ctr">
                <a:defRPr sz="1400" b="1">
                  <a:solidFill>
                    <a:schemeClr val="bg1"/>
                  </a:solidFill>
                </a:defRPr>
              </a:lvl1pPr>
            </a:lstStyle>
            <a:p>
              <a:r>
                <a:rPr lang="de-DE" dirty="0">
                  <a:latin typeface="+mj-lt"/>
                </a:rPr>
                <a:t>Prüfung Belastungsbereich (ERA)</a:t>
              </a:r>
            </a:p>
          </p:txBody>
        </p:sp>
        <p:sp>
          <p:nvSpPr>
            <p:cNvPr id="93" name="Text Box 17">
              <a:extLst>
                <a:ext uri="{FF2B5EF4-FFF2-40B4-BE49-F238E27FC236}">
                  <a16:creationId xmlns:a16="http://schemas.microsoft.com/office/drawing/2014/main" id="{F86BBF9B-E46C-4F09-866F-6A8CB43B89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1228" y="1183716"/>
              <a:ext cx="3269369" cy="36729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buFont typeface="Times New Roman" pitchFamily="18" charset="0"/>
                <a:buChar char="-"/>
              </a:pPr>
              <a:r>
                <a:rPr lang="de-DE" sz="1100" b="1" dirty="0">
                  <a:solidFill>
                    <a:schemeClr val="tx1"/>
                  </a:solidFill>
                  <a:latin typeface="+mj-lt"/>
                </a:rPr>
                <a:t>zulässige Höchstgeschwindigkeit</a:t>
              </a:r>
            </a:p>
            <a:p>
              <a:pPr algn="ctr" eaLnBrk="0" hangingPunct="0">
                <a:buFont typeface="Times New Roman" pitchFamily="18" charset="0"/>
                <a:buChar char="-"/>
              </a:pPr>
              <a:r>
                <a:rPr lang="de-DE" sz="1100" b="1" dirty="0">
                  <a:solidFill>
                    <a:schemeClr val="tx1"/>
                  </a:solidFill>
                  <a:latin typeface="+mj-lt"/>
                </a:rPr>
                <a:t>Verkehrsstärke</a:t>
              </a:r>
            </a:p>
          </p:txBody>
        </p:sp>
        <p:sp>
          <p:nvSpPr>
            <p:cNvPr id="94" name="Text Box 19">
              <a:extLst>
                <a:ext uri="{FF2B5EF4-FFF2-40B4-BE49-F238E27FC236}">
                  <a16:creationId xmlns:a16="http://schemas.microsoft.com/office/drawing/2014/main" id="{0FD527E0-99CB-4E63-B98E-95ED94A8E4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55416" y="1556792"/>
              <a:ext cx="1615181" cy="22933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de-DE" sz="1100" b="1" dirty="0">
                  <a:solidFill>
                    <a:schemeClr val="tx1"/>
                  </a:solidFill>
                  <a:latin typeface="+mj-lt"/>
                </a:rPr>
                <a:t>Stufe I</a:t>
              </a:r>
            </a:p>
          </p:txBody>
        </p:sp>
        <p:sp>
          <p:nvSpPr>
            <p:cNvPr id="95" name="Text Box 20">
              <a:extLst>
                <a:ext uri="{FF2B5EF4-FFF2-40B4-BE49-F238E27FC236}">
                  <a16:creationId xmlns:a16="http://schemas.microsoft.com/office/drawing/2014/main" id="{0016990A-81E2-4820-9311-28F77665E5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1227" y="1556792"/>
              <a:ext cx="1654189" cy="22933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de-DE" sz="1100" b="1" dirty="0">
                  <a:solidFill>
                    <a:schemeClr val="tx1"/>
                  </a:solidFill>
                  <a:latin typeface="+mj-lt"/>
                </a:rPr>
                <a:t>Stufe II bis IV</a:t>
              </a:r>
            </a:p>
          </p:txBody>
        </p:sp>
      </p:grp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27</a:t>
            </a:fld>
            <a:endParaRPr lang="de-DE" dirty="0"/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5CAC456E-0C56-9124-9DB2-684ABE5DE16F}"/>
              </a:ext>
            </a:extLst>
          </p:cNvPr>
          <p:cNvGrpSpPr/>
          <p:nvPr/>
        </p:nvGrpSpPr>
        <p:grpSpPr>
          <a:xfrm>
            <a:off x="219932" y="2051198"/>
            <a:ext cx="4523119" cy="4053259"/>
            <a:chOff x="3076660" y="1914316"/>
            <a:chExt cx="5955819" cy="4337598"/>
          </a:xfrm>
        </p:grpSpPr>
        <p:grpSp>
          <p:nvGrpSpPr>
            <p:cNvPr id="4" name="Gruppieren 3">
              <a:extLst>
                <a:ext uri="{FF2B5EF4-FFF2-40B4-BE49-F238E27FC236}">
                  <a16:creationId xmlns:a16="http://schemas.microsoft.com/office/drawing/2014/main" id="{A258904F-0BF3-7FB8-8233-26888D719BBE}"/>
                </a:ext>
              </a:extLst>
            </p:cNvPr>
            <p:cNvGrpSpPr/>
            <p:nvPr/>
          </p:nvGrpSpPr>
          <p:grpSpPr>
            <a:xfrm>
              <a:off x="3076660" y="1914316"/>
              <a:ext cx="5955819" cy="4337598"/>
              <a:chOff x="3076660" y="1914316"/>
              <a:chExt cx="5955819" cy="4337598"/>
            </a:xfrm>
          </p:grpSpPr>
          <p:pic>
            <p:nvPicPr>
              <p:cNvPr id="15" name="Grafik 14">
                <a:extLst>
                  <a:ext uri="{FF2B5EF4-FFF2-40B4-BE49-F238E27FC236}">
                    <a16:creationId xmlns:a16="http://schemas.microsoft.com/office/drawing/2014/main" id="{EF42BB55-0BC1-0E00-2181-397817D61E8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2521"/>
              <a:stretch/>
            </p:blipFill>
            <p:spPr>
              <a:xfrm>
                <a:off x="3076660" y="1914316"/>
                <a:ext cx="5955819" cy="4337598"/>
              </a:xfrm>
              <a:prstGeom prst="rect">
                <a:avLst/>
              </a:prstGeom>
            </p:spPr>
          </p:pic>
          <p:sp>
            <p:nvSpPr>
              <p:cNvPr id="16" name="Textfeld 15">
                <a:extLst>
                  <a:ext uri="{FF2B5EF4-FFF2-40B4-BE49-F238E27FC236}">
                    <a16:creationId xmlns:a16="http://schemas.microsoft.com/office/drawing/2014/main" id="{EEC647FF-E921-AD81-3847-BC45ADF28237}"/>
                  </a:ext>
                </a:extLst>
              </p:cNvPr>
              <p:cNvSpPr txBox="1"/>
              <p:nvPr/>
            </p:nvSpPr>
            <p:spPr>
              <a:xfrm>
                <a:off x="4561025" y="3395728"/>
                <a:ext cx="726993" cy="685322"/>
              </a:xfrm>
              <a:prstGeom prst="rect">
                <a:avLst/>
              </a:prstGeom>
              <a:solidFill>
                <a:srgbClr val="FFFFFF">
                  <a:alpha val="69804"/>
                </a:srgbClr>
              </a:solidFill>
            </p:spPr>
            <p:txBody>
              <a:bodyPr wrap="none" rtlCol="0">
                <a:spAutoFit/>
              </a:bodyPr>
              <a:lstStyle/>
              <a:p>
                <a:pPr marL="265113" indent="-265113">
                  <a:spcAft>
                    <a:spcPts val="600"/>
                  </a:spcAft>
                  <a:tabLst>
                    <a:tab pos="265113" algn="l"/>
                  </a:tabLst>
                </a:pPr>
                <a:r>
                  <a:rPr lang="de-DE" sz="2200" dirty="0">
                    <a:latin typeface="+mj-lt"/>
                    <a:cs typeface="Arial" pitchFamily="34" charset="0"/>
                  </a:rPr>
                  <a:t>Stufe </a:t>
                </a:r>
              </a:p>
              <a:p>
                <a:pPr marL="265113" indent="-265113">
                  <a:spcAft>
                    <a:spcPts val="600"/>
                  </a:spcAft>
                  <a:tabLst>
                    <a:tab pos="265113" algn="l"/>
                  </a:tabLst>
                </a:pPr>
                <a:r>
                  <a:rPr lang="de-DE" sz="2200" dirty="0">
                    <a:latin typeface="+mj-lt"/>
                    <a:cs typeface="Arial" pitchFamily="34" charset="0"/>
                  </a:rPr>
                  <a:t>III / IV</a:t>
                </a:r>
              </a:p>
            </p:txBody>
          </p:sp>
          <p:sp>
            <p:nvSpPr>
              <p:cNvPr id="17" name="Textfeld 16">
                <a:extLst>
                  <a:ext uri="{FF2B5EF4-FFF2-40B4-BE49-F238E27FC236}">
                    <a16:creationId xmlns:a16="http://schemas.microsoft.com/office/drawing/2014/main" id="{21727A5B-C135-40F7-E35F-A26193BBCBE1}"/>
                  </a:ext>
                </a:extLst>
              </p:cNvPr>
              <p:cNvSpPr txBox="1"/>
              <p:nvPr/>
            </p:nvSpPr>
            <p:spPr>
              <a:xfrm>
                <a:off x="4514350" y="4749740"/>
                <a:ext cx="826226" cy="348891"/>
              </a:xfrm>
              <a:prstGeom prst="rect">
                <a:avLst/>
              </a:prstGeom>
              <a:solidFill>
                <a:srgbClr val="FFFFFF">
                  <a:alpha val="69804"/>
                </a:srgbClr>
              </a:solidFill>
            </p:spPr>
            <p:txBody>
              <a:bodyPr wrap="none" rtlCol="0">
                <a:spAutoFit/>
              </a:bodyPr>
              <a:lstStyle/>
              <a:p>
                <a:pPr marL="265113" indent="-265113">
                  <a:spcAft>
                    <a:spcPts val="600"/>
                  </a:spcAft>
                  <a:tabLst>
                    <a:tab pos="265113" algn="l"/>
                  </a:tabLst>
                </a:pPr>
                <a:r>
                  <a:rPr lang="de-DE" sz="2200" dirty="0">
                    <a:latin typeface="+mj-lt"/>
                    <a:cs typeface="Arial" pitchFamily="34" charset="0"/>
                  </a:rPr>
                  <a:t>Stufe II</a:t>
                </a:r>
              </a:p>
            </p:txBody>
          </p:sp>
          <p:sp>
            <p:nvSpPr>
              <p:cNvPr id="18" name="Textfeld 17">
                <a:extLst>
                  <a:ext uri="{FF2B5EF4-FFF2-40B4-BE49-F238E27FC236}">
                    <a16:creationId xmlns:a16="http://schemas.microsoft.com/office/drawing/2014/main" id="{C59B9E98-52BF-E346-5482-2B954B312E71}"/>
                  </a:ext>
                </a:extLst>
              </p:cNvPr>
              <p:cNvSpPr txBox="1"/>
              <p:nvPr/>
            </p:nvSpPr>
            <p:spPr>
              <a:xfrm>
                <a:off x="4561025" y="5689514"/>
                <a:ext cx="1401726" cy="461114"/>
              </a:xfrm>
              <a:prstGeom prst="rect">
                <a:avLst/>
              </a:prstGeom>
              <a:solidFill>
                <a:srgbClr val="FFFFFF">
                  <a:alpha val="69804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 marL="265113" indent="-265113">
                  <a:spcAft>
                    <a:spcPts val="600"/>
                  </a:spcAft>
                  <a:tabLst>
                    <a:tab pos="265113" algn="l"/>
                  </a:tabLst>
                </a:pPr>
                <a:r>
                  <a:rPr lang="de-DE" sz="2200" dirty="0">
                    <a:latin typeface="+mj-lt"/>
                    <a:cs typeface="Arial" pitchFamily="34" charset="0"/>
                  </a:rPr>
                  <a:t>Stufe I</a:t>
                </a:r>
              </a:p>
            </p:txBody>
          </p:sp>
        </p:grpSp>
        <p:pic>
          <p:nvPicPr>
            <p:cNvPr id="6" name="Grafik 5">
              <a:extLst>
                <a:ext uri="{FF2B5EF4-FFF2-40B4-BE49-F238E27FC236}">
                  <a16:creationId xmlns:a16="http://schemas.microsoft.com/office/drawing/2014/main" id="{38A89F9F-5F7D-CD25-0285-8B10F94BFC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8827" y="5157192"/>
              <a:ext cx="379033" cy="379033"/>
            </a:xfrm>
            <a:prstGeom prst="rect">
              <a:avLst/>
            </a:prstGeom>
          </p:spPr>
        </p:pic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F4240F9A-F041-0B5C-DEA8-661905C599B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7441" y="5275437"/>
              <a:ext cx="521576" cy="521576"/>
            </a:xfrm>
            <a:prstGeom prst="rect">
              <a:avLst/>
            </a:prstGeom>
          </p:spPr>
        </p:pic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56323DB2-176E-272B-8B41-C302544F1B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1853" y="4130495"/>
              <a:ext cx="521576" cy="521576"/>
            </a:xfrm>
            <a:prstGeom prst="rect">
              <a:avLst/>
            </a:prstGeom>
          </p:spPr>
        </p:pic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90A799D9-B79D-CFBB-EE1A-AF833BEF07E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505" y="4157935"/>
              <a:ext cx="494136" cy="494136"/>
            </a:xfrm>
            <a:prstGeom prst="rect">
              <a:avLst/>
            </a:prstGeom>
          </p:spPr>
        </p:pic>
        <p:pic>
          <p:nvPicPr>
            <p:cNvPr id="10" name="Grafik 9">
              <a:extLst>
                <a:ext uri="{FF2B5EF4-FFF2-40B4-BE49-F238E27FC236}">
                  <a16:creationId xmlns:a16="http://schemas.microsoft.com/office/drawing/2014/main" id="{49E8BA28-F4DF-BF95-56A2-8E31B30F6FE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76929" y="3777794"/>
              <a:ext cx="494136" cy="494136"/>
            </a:xfrm>
            <a:prstGeom prst="rect">
              <a:avLst/>
            </a:prstGeom>
          </p:spPr>
        </p:pic>
        <p:pic>
          <p:nvPicPr>
            <p:cNvPr id="11" name="Grafik 10">
              <a:extLst>
                <a:ext uri="{FF2B5EF4-FFF2-40B4-BE49-F238E27FC236}">
                  <a16:creationId xmlns:a16="http://schemas.microsoft.com/office/drawing/2014/main" id="{8094CAB5-299C-BDB0-7EAB-D21E1A47495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23305" y="3374515"/>
              <a:ext cx="494136" cy="494136"/>
            </a:xfrm>
            <a:prstGeom prst="rect">
              <a:avLst/>
            </a:prstGeom>
          </p:spPr>
        </p:pic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AF1064D6-0623-AE54-81C7-ECF0DDB3AE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5850" y="2581284"/>
              <a:ext cx="521576" cy="521576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6DF19F5B-0187-095F-D461-D33C6EE02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64531" y="2280151"/>
              <a:ext cx="494136" cy="494136"/>
            </a:xfrm>
            <a:prstGeom prst="rect">
              <a:avLst/>
            </a:prstGeom>
          </p:spPr>
        </p:pic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F821EFA1-F1B8-F6C7-3CF3-3C6D31E18E8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4691" y="2014921"/>
              <a:ext cx="494136" cy="4941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3336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41"/>
    </mc:Choice>
    <mc:Fallback xmlns="">
      <p:transition advTm="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liennummernplatzhalter 15">
            <a:extLst>
              <a:ext uri="{FF2B5EF4-FFF2-40B4-BE49-F238E27FC236}">
                <a16:creationId xmlns:a16="http://schemas.microsoft.com/office/drawing/2014/main" id="{FFDB01F9-652B-4DBC-B226-9C2DA9B54568}"/>
              </a:ext>
            </a:extLst>
          </p:cNvPr>
          <p:cNvSpPr txBox="1">
            <a:spLocks noGrp="1"/>
          </p:cNvSpPr>
          <p:nvPr/>
        </p:nvSpPr>
        <p:spPr bwMode="auto">
          <a:xfrm>
            <a:off x="8634960" y="6408322"/>
            <a:ext cx="515937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endParaRPr lang="de-DE" sz="1200">
              <a:latin typeface="+mj-lt"/>
              <a:cs typeface="Arial" charset="0"/>
            </a:endParaRPr>
          </a:p>
        </p:txBody>
      </p:sp>
      <p:sp>
        <p:nvSpPr>
          <p:cNvPr id="10252" name="Rechteck 13">
            <a:extLst>
              <a:ext uri="{FF2B5EF4-FFF2-40B4-BE49-F238E27FC236}">
                <a16:creationId xmlns:a16="http://schemas.microsoft.com/office/drawing/2014/main" id="{0F05DAFD-2248-4186-A042-E31399DD5A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6632"/>
            <a:ext cx="741119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rgbClr val="008000"/>
              </a:buClr>
              <a:defRPr/>
            </a:pPr>
            <a:r>
              <a:rPr lang="de-DE" sz="2800" b="1" dirty="0">
                <a:solidFill>
                  <a:srgbClr val="00B050"/>
                </a:solidFill>
                <a:latin typeface="+mj-lt"/>
              </a:rPr>
              <a:t>Führungsformen im Hauptstraßennetz innerorts </a:t>
            </a:r>
            <a:r>
              <a:rPr lang="de-DE" sz="2000" b="1" dirty="0">
                <a:solidFill>
                  <a:srgbClr val="00B050"/>
                </a:solidFill>
                <a:latin typeface="+mj-lt"/>
              </a:rPr>
              <a:t>ERA-Basisstandard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0E67333D-2DBD-20A2-CB88-456707C715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516" y="3641097"/>
            <a:ext cx="1970233" cy="167162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63CBF756-14DC-3B73-A397-E7346BD590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54" y="3641097"/>
            <a:ext cx="2272404" cy="166384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D7B8AE56-C73D-8D93-C4E0-3564EBB272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240" y="3645024"/>
            <a:ext cx="2262539" cy="1667693"/>
          </a:xfrm>
          <a:prstGeom prst="rect">
            <a:avLst/>
          </a:prstGeom>
        </p:spPr>
      </p:pic>
      <p:sp>
        <p:nvSpPr>
          <p:cNvPr id="3" name="Text Box 1028">
            <a:extLst>
              <a:ext uri="{FF2B5EF4-FFF2-40B4-BE49-F238E27FC236}">
                <a16:creationId xmlns:a16="http://schemas.microsoft.com/office/drawing/2014/main" id="{E335DA57-DD00-13CA-8C89-12F7E8D64C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503" y="1718698"/>
            <a:ext cx="2170924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de-DE" sz="1400" b="1" dirty="0">
                <a:solidFill>
                  <a:schemeClr val="tx1"/>
                </a:solidFill>
                <a:latin typeface="+mn-lt"/>
              </a:rPr>
              <a:t>Einrichtungsradweg</a:t>
            </a:r>
          </a:p>
          <a:p>
            <a:pPr eaLnBrk="0" hangingPunct="0">
              <a:lnSpc>
                <a:spcPct val="100000"/>
              </a:lnSpc>
              <a:spcAft>
                <a:spcPts val="0"/>
              </a:spcAft>
              <a:defRPr/>
            </a:pPr>
            <a:r>
              <a:rPr lang="de-DE" sz="1400" dirty="0">
                <a:solidFill>
                  <a:schemeClr val="tx1"/>
                </a:solidFill>
                <a:latin typeface="+mn-lt"/>
              </a:rPr>
              <a:t>2,00 m </a:t>
            </a:r>
            <a:br>
              <a:rPr lang="de-DE" sz="1400" dirty="0">
                <a:solidFill>
                  <a:schemeClr val="tx1"/>
                </a:solidFill>
                <a:latin typeface="+mn-lt"/>
              </a:rPr>
            </a:br>
            <a:br>
              <a:rPr lang="de-DE" sz="700" dirty="0">
                <a:solidFill>
                  <a:schemeClr val="tx1"/>
                </a:solidFill>
                <a:latin typeface="+mn-lt"/>
              </a:rPr>
            </a:br>
            <a:r>
              <a:rPr lang="de-DE" sz="1400" dirty="0">
                <a:solidFill>
                  <a:schemeClr val="tx1"/>
                </a:solidFill>
                <a:latin typeface="+mn-lt"/>
              </a:rPr>
              <a:t>nur in Ausnahmefällen</a:t>
            </a:r>
            <a:br>
              <a:rPr lang="de-DE" sz="1400" dirty="0">
                <a:solidFill>
                  <a:schemeClr val="tx1"/>
                </a:solidFill>
                <a:latin typeface="+mn-lt"/>
              </a:rPr>
            </a:br>
            <a:r>
              <a:rPr lang="de-DE" sz="1400" dirty="0">
                <a:solidFill>
                  <a:schemeClr val="tx1"/>
                </a:solidFill>
                <a:latin typeface="+mn-lt"/>
              </a:rPr>
              <a:t>1,60 m </a:t>
            </a:r>
          </a:p>
          <a:p>
            <a:pPr eaLnBrk="0" hangingPunct="0">
              <a:lnSpc>
                <a:spcPct val="100000"/>
              </a:lnSpc>
              <a:spcAft>
                <a:spcPts val="0"/>
              </a:spcAft>
              <a:defRPr/>
            </a:pPr>
            <a:br>
              <a:rPr lang="de-DE" sz="1400" dirty="0">
                <a:solidFill>
                  <a:schemeClr val="bg1">
                    <a:lumMod val="65000"/>
                  </a:schemeClr>
                </a:solidFill>
                <a:latin typeface="+mn-lt"/>
              </a:rPr>
            </a:br>
            <a:r>
              <a:rPr lang="de-DE" sz="1400" dirty="0">
                <a:solidFill>
                  <a:schemeClr val="bg1">
                    <a:lumMod val="65000"/>
                  </a:schemeClr>
                </a:solidFill>
                <a:latin typeface="+mn-lt"/>
              </a:rPr>
              <a:t>(alte ERA: 1,60 m)</a:t>
            </a:r>
            <a:br>
              <a:rPr lang="de-DE" sz="1400" dirty="0">
                <a:solidFill>
                  <a:schemeClr val="bg1">
                    <a:lumMod val="65000"/>
                  </a:schemeClr>
                </a:solidFill>
                <a:latin typeface="+mn-lt"/>
              </a:rPr>
            </a:br>
            <a:endParaRPr lang="de-DE" sz="1400" dirty="0">
              <a:solidFill>
                <a:schemeClr val="bg1">
                  <a:lumMod val="65000"/>
                </a:schemeClr>
              </a:solidFill>
              <a:latin typeface="+mn-lt"/>
            </a:endParaRPr>
          </a:p>
        </p:txBody>
      </p:sp>
      <p:sp>
        <p:nvSpPr>
          <p:cNvPr id="5" name="Text Box 1029">
            <a:extLst>
              <a:ext uri="{FF2B5EF4-FFF2-40B4-BE49-F238E27FC236}">
                <a16:creationId xmlns:a16="http://schemas.microsoft.com/office/drawing/2014/main" id="{92D1095A-63A5-AA81-9872-63CE3E44B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2219" y="1718698"/>
            <a:ext cx="1940273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00000"/>
              </a:lnSpc>
              <a:spcAft>
                <a:spcPts val="600"/>
              </a:spcAft>
              <a:defRPr/>
            </a:pPr>
            <a:r>
              <a:rPr lang="de-DE" sz="1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Radfahrstreifen</a:t>
            </a:r>
          </a:p>
          <a:p>
            <a:pPr eaLnBrk="0" hangingPunct="0">
              <a:lnSpc>
                <a:spcPct val="100000"/>
              </a:lnSpc>
              <a:spcAft>
                <a:spcPts val="600"/>
              </a:spcAft>
              <a:defRPr/>
            </a:pPr>
            <a:r>
              <a:rPr lang="de-DE" sz="1400" dirty="0">
                <a:solidFill>
                  <a:schemeClr val="tx1"/>
                </a:solidFill>
                <a:latin typeface="+mn-lt"/>
                <a:cs typeface="Arial" pitchFamily="34" charset="0"/>
              </a:rPr>
              <a:t>2,00 m </a:t>
            </a:r>
          </a:p>
          <a:p>
            <a:pPr eaLnBrk="0" hangingPunct="0">
              <a:lnSpc>
                <a:spcPct val="100000"/>
              </a:lnSpc>
              <a:spcAft>
                <a:spcPts val="600"/>
              </a:spcAft>
              <a:defRPr/>
            </a:pPr>
            <a:r>
              <a:rPr lang="de-DE" sz="1400" dirty="0">
                <a:solidFill>
                  <a:schemeClr val="tx1"/>
                </a:solidFill>
                <a:latin typeface="+mn-lt"/>
              </a:rPr>
              <a:t>nur in Ausnahmefällen</a:t>
            </a:r>
            <a:br>
              <a:rPr lang="de-DE" sz="1400" dirty="0">
                <a:solidFill>
                  <a:schemeClr val="tx1"/>
                </a:solidFill>
                <a:latin typeface="+mn-lt"/>
              </a:rPr>
            </a:br>
            <a:r>
              <a:rPr lang="de-DE" sz="1400" dirty="0">
                <a:solidFill>
                  <a:schemeClr val="tx1"/>
                </a:solidFill>
                <a:latin typeface="+mn-lt"/>
              </a:rPr>
              <a:t>1,85 m</a:t>
            </a:r>
            <a:br>
              <a:rPr lang="de-DE" sz="1400" dirty="0">
                <a:solidFill>
                  <a:schemeClr val="tx1"/>
                </a:solidFill>
                <a:latin typeface="+mn-lt"/>
              </a:rPr>
            </a:br>
            <a:br>
              <a:rPr lang="de-DE" sz="1400" dirty="0">
                <a:solidFill>
                  <a:schemeClr val="tx1"/>
                </a:solidFill>
                <a:latin typeface="+mn-lt"/>
              </a:rPr>
            </a:br>
            <a:r>
              <a:rPr lang="de-DE" sz="1400" dirty="0">
                <a:solidFill>
                  <a:schemeClr val="bg1">
                    <a:lumMod val="65000"/>
                  </a:schemeClr>
                </a:solidFill>
                <a:latin typeface="+mn-lt"/>
              </a:rPr>
              <a:t>(alte ERA: 1,85 m)</a:t>
            </a:r>
          </a:p>
        </p:txBody>
      </p:sp>
      <p:sp>
        <p:nvSpPr>
          <p:cNvPr id="7" name="Text Box 1030">
            <a:extLst>
              <a:ext uri="{FF2B5EF4-FFF2-40B4-BE49-F238E27FC236}">
                <a16:creationId xmlns:a16="http://schemas.microsoft.com/office/drawing/2014/main" id="{AFF863AF-5F74-578E-18FB-246C13F99F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284" y="1718698"/>
            <a:ext cx="1655763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00000"/>
              </a:lnSpc>
              <a:spcAft>
                <a:spcPts val="600"/>
              </a:spcAft>
              <a:defRPr/>
            </a:pPr>
            <a:r>
              <a:rPr lang="de-DE" sz="1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Schutzstreifen</a:t>
            </a:r>
          </a:p>
          <a:p>
            <a:pPr eaLnBrk="0" hangingPunct="0">
              <a:lnSpc>
                <a:spcPct val="100000"/>
              </a:lnSpc>
              <a:spcAft>
                <a:spcPts val="600"/>
              </a:spcAft>
              <a:defRPr/>
            </a:pPr>
            <a:r>
              <a:rPr lang="de-DE" sz="1400" dirty="0">
                <a:solidFill>
                  <a:schemeClr val="tx1"/>
                </a:solidFill>
                <a:latin typeface="+mn-lt"/>
                <a:cs typeface="Arial" pitchFamily="34" charset="0"/>
              </a:rPr>
              <a:t>1,50 m </a:t>
            </a:r>
          </a:p>
          <a:p>
            <a:pPr eaLnBrk="0" hangingPunct="0">
              <a:lnSpc>
                <a:spcPct val="100000"/>
              </a:lnSpc>
              <a:spcAft>
                <a:spcPts val="600"/>
              </a:spcAft>
              <a:defRPr/>
            </a:pPr>
            <a:r>
              <a:rPr lang="de-DE" sz="1400" dirty="0">
                <a:solidFill>
                  <a:schemeClr val="tx1"/>
                </a:solidFill>
                <a:latin typeface="+mn-lt"/>
              </a:rPr>
              <a:t>k</a:t>
            </a:r>
            <a:r>
              <a:rPr lang="de-DE" sz="1400" dirty="0">
                <a:solidFill>
                  <a:schemeClr val="tx1"/>
                </a:solidFill>
                <a:latin typeface="+mn-lt"/>
                <a:cs typeface="Arial" pitchFamily="34" charset="0"/>
              </a:rPr>
              <a:t>ann auch breiter angelegt werden</a:t>
            </a:r>
            <a:br>
              <a:rPr lang="de-DE" sz="1400" dirty="0">
                <a:solidFill>
                  <a:schemeClr val="tx1"/>
                </a:solidFill>
                <a:latin typeface="+mn-lt"/>
                <a:cs typeface="Arial" pitchFamily="34" charset="0"/>
              </a:rPr>
            </a:br>
            <a:br>
              <a:rPr lang="de-DE" sz="1400" dirty="0">
                <a:solidFill>
                  <a:schemeClr val="tx1"/>
                </a:solidFill>
                <a:latin typeface="+mn-lt"/>
                <a:cs typeface="Arial" pitchFamily="34" charset="0"/>
              </a:rPr>
            </a:br>
            <a:r>
              <a:rPr lang="de-DE" sz="1400" dirty="0">
                <a:solidFill>
                  <a:schemeClr val="bg1">
                    <a:lumMod val="65000"/>
                  </a:schemeClr>
                </a:solidFill>
                <a:latin typeface="+mn-lt"/>
                <a:cs typeface="Arial" pitchFamily="34" charset="0"/>
              </a:rPr>
              <a:t>(alte ERA 1,25 m)</a:t>
            </a:r>
          </a:p>
        </p:txBody>
      </p:sp>
      <p:sp>
        <p:nvSpPr>
          <p:cNvPr id="9" name="Text Box 1030">
            <a:extLst>
              <a:ext uri="{FF2B5EF4-FFF2-40B4-BE49-F238E27FC236}">
                <a16:creationId xmlns:a16="http://schemas.microsoft.com/office/drawing/2014/main" id="{FE99800C-E775-31DC-E8E6-7353534025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9679" y="1695276"/>
            <a:ext cx="2133600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00000"/>
              </a:lnSpc>
              <a:spcAft>
                <a:spcPts val="600"/>
              </a:spcAft>
              <a:defRPr/>
            </a:pPr>
            <a:r>
              <a:rPr lang="de-DE" sz="14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Gemeinsamer Geh- und Radweg</a:t>
            </a:r>
          </a:p>
          <a:p>
            <a:pPr eaLnBrk="0" hangingPunct="0">
              <a:lnSpc>
                <a:spcPct val="100000"/>
              </a:lnSpc>
              <a:spcAft>
                <a:spcPts val="600"/>
              </a:spcAft>
              <a:defRPr/>
            </a:pPr>
            <a:r>
              <a:rPr lang="de-DE" sz="1400" dirty="0">
                <a:solidFill>
                  <a:schemeClr val="tx1"/>
                </a:solidFill>
                <a:latin typeface="+mn-lt"/>
                <a:cs typeface="Arial" pitchFamily="34" charset="0"/>
              </a:rPr>
              <a:t>4,00/3,00 m (außerorts2,50 m)</a:t>
            </a:r>
          </a:p>
          <a:p>
            <a:pPr eaLnBrk="0" hangingPunct="0">
              <a:lnSpc>
                <a:spcPct val="100000"/>
              </a:lnSpc>
              <a:spcAft>
                <a:spcPts val="600"/>
              </a:spcAft>
              <a:defRPr/>
            </a:pPr>
            <a:endParaRPr lang="de-DE" sz="1400" dirty="0">
              <a:solidFill>
                <a:schemeClr val="tx1"/>
              </a:solidFill>
              <a:latin typeface="+mn-lt"/>
            </a:endParaRPr>
          </a:p>
          <a:p>
            <a:pPr eaLnBrk="0" hangingPunct="0">
              <a:lnSpc>
                <a:spcPct val="100000"/>
              </a:lnSpc>
              <a:spcAft>
                <a:spcPts val="600"/>
              </a:spcAft>
              <a:defRPr/>
            </a:pPr>
            <a:r>
              <a:rPr lang="de-DE" sz="1400" dirty="0">
                <a:solidFill>
                  <a:schemeClr val="bg1">
                    <a:lumMod val="65000"/>
                  </a:schemeClr>
                </a:solidFill>
                <a:latin typeface="+mn-lt"/>
                <a:cs typeface="Arial" pitchFamily="34" charset="0"/>
              </a:rPr>
              <a:t>(alte ERA: 2,50 m)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2034DF26-1FDA-0FCD-D6A3-0BE5084C9F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4637" y="3641097"/>
            <a:ext cx="2209800" cy="1657350"/>
          </a:xfrm>
          <a:prstGeom prst="rect">
            <a:avLst/>
          </a:prstGeom>
        </p:spPr>
      </p:pic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51C0F226-46E4-B241-A248-3A0BF7C11519}"/>
              </a:ext>
            </a:extLst>
          </p:cNvPr>
          <p:cNvSpPr txBox="1">
            <a:spLocks/>
          </p:cNvSpPr>
          <p:nvPr/>
        </p:nvSpPr>
        <p:spPr>
          <a:xfrm>
            <a:off x="8532440" y="6445126"/>
            <a:ext cx="864096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fld id="{E989EB65-4278-4153-BFC1-A4A006137B15}" type="slidenum">
              <a:rPr lang="de-DE" sz="1400" b="1" smtClean="0">
                <a:latin typeface="+mj-lt"/>
              </a:rPr>
              <a:pPr/>
              <a:t>28</a:t>
            </a:fld>
            <a:endParaRPr lang="de-DE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276088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29</a:t>
            </a:fld>
            <a:endParaRPr lang="de-DE" dirty="0"/>
          </a:p>
        </p:txBody>
      </p:sp>
      <p:sp>
        <p:nvSpPr>
          <p:cNvPr id="12" name="Titel 8"/>
          <p:cNvSpPr>
            <a:spLocks noGrp="1"/>
          </p:cNvSpPr>
          <p:nvPr>
            <p:ph type="title"/>
          </p:nvPr>
        </p:nvSpPr>
        <p:spPr>
          <a:xfrm>
            <a:off x="250825" y="84733"/>
            <a:ext cx="6912768" cy="895995"/>
          </a:xfrm>
        </p:spPr>
        <p:txBody>
          <a:bodyPr>
            <a:normAutofit/>
          </a:bodyPr>
          <a:lstStyle/>
          <a:p>
            <a:r>
              <a:rPr lang="de-DE" dirty="0"/>
              <a:t>Bestandserfassung und Mängelanalyse</a:t>
            </a:r>
            <a:br>
              <a:rPr lang="de-DE" dirty="0"/>
            </a:br>
            <a:endParaRPr lang="de-DE" sz="2200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773568F0-ADE2-4D3B-B70D-07E64DFD07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1708" y="1196752"/>
            <a:ext cx="8954550" cy="1296144"/>
          </a:xfrm>
          <a:ln w="3175">
            <a:noFill/>
            <a:prstDash val="dash"/>
          </a:ln>
        </p:spPr>
        <p:txBody>
          <a:bodyPr/>
          <a:lstStyle/>
          <a:p>
            <a:pPr marL="0" indent="0">
              <a:buNone/>
            </a:pPr>
            <a:r>
              <a:rPr lang="de-DE" sz="2200" dirty="0">
                <a:latin typeface="+mj-lt"/>
                <a:cs typeface="Arial" pitchFamily="34" charset="0"/>
              </a:rPr>
              <a:t>Insgesamt wurde die bestehende Radverkehrsinfrastruktur auf einer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Gesamtlänge von fast 800 km Länge befahren bzw. es wurden mehr als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1.200 Datensätze* erfasst.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DA35152-F92C-406A-9FC5-E8B91496BBBA}"/>
              </a:ext>
            </a:extLst>
          </p:cNvPr>
          <p:cNvSpPr txBox="1"/>
          <p:nvPr/>
        </p:nvSpPr>
        <p:spPr>
          <a:xfrm>
            <a:off x="250825" y="6021288"/>
            <a:ext cx="86810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1600" dirty="0">
                <a:latin typeface="+mj-lt"/>
                <a:cs typeface="Arial" pitchFamily="34" charset="0"/>
              </a:rPr>
              <a:t>* Datensatz = ein Streckenabschnitt mit einheitlichen Attributen (Führungsform, Breite, Ortslage </a:t>
            </a:r>
            <a:r>
              <a:rPr lang="de-DE" sz="1600" dirty="0" err="1">
                <a:latin typeface="+mj-lt"/>
                <a:cs typeface="Arial" pitchFamily="34" charset="0"/>
              </a:rPr>
              <a:t>u.v.m</a:t>
            </a:r>
            <a:r>
              <a:rPr lang="de-DE" sz="1600" dirty="0">
                <a:latin typeface="+mj-lt"/>
                <a:cs typeface="Arial" pitchFamily="34" charset="0"/>
              </a:rPr>
              <a:t>)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01BC37F4-A594-4C36-AB3E-B02F1C85BAB9}"/>
              </a:ext>
            </a:extLst>
          </p:cNvPr>
          <p:cNvSpPr txBox="1"/>
          <p:nvPr/>
        </p:nvSpPr>
        <p:spPr>
          <a:xfrm>
            <a:off x="211708" y="2683132"/>
            <a:ext cx="8932292" cy="3410164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0" indent="0" eaLnBrk="1" hangingPunct="1">
              <a:spcBef>
                <a:spcPct val="20000"/>
              </a:spcBef>
              <a:buFont typeface="Wingdings" pitchFamily="2" charset="2"/>
              <a:buNone/>
              <a:defRPr sz="2200" b="0" baseline="0">
                <a:latin typeface="+mj-lt"/>
                <a:cs typeface="Arial" pitchFamily="34" charset="0"/>
              </a:defRPr>
            </a:lvl1pPr>
            <a:lvl2pPr marL="742950" indent="-285750" eaLnBrk="1" hangingPunct="1">
              <a:spcBef>
                <a:spcPct val="20000"/>
              </a:spcBef>
              <a:buFont typeface="Wingdings" pitchFamily="2" charset="2"/>
              <a:buChar char="Ø"/>
              <a:defRPr sz="1800">
                <a:latin typeface="Calibri" pitchFamily="34" charset="0"/>
              </a:defRPr>
            </a:lvl2pPr>
            <a:lvl3pPr marL="11430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3pPr>
            <a:lvl4pPr marL="16002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4pPr>
            <a:lvl5pPr marL="20574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de-DE" b="1" dirty="0">
                <a:solidFill>
                  <a:srgbClr val="13A850"/>
                </a:solidFill>
              </a:rPr>
              <a:t>Auf Basis der Befahrungsdaten wurden folgende Analysen durchgeführt:</a:t>
            </a:r>
          </a:p>
          <a:p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Netzlücken</a:t>
            </a:r>
            <a:r>
              <a:rPr lang="de-DE" dirty="0"/>
              <a:t> oder nicht ausreichender Infrastruktur auf Basis von Verkehrsbelastungen gemäß ERA (Belastungsbereich)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Breitenmängeln</a:t>
            </a:r>
            <a:r>
              <a:rPr lang="de-DE" dirty="0"/>
              <a:t> gemäß ERA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Oberflächenmängeln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298F6BBA-C6FF-4655-B491-189327E8B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038" y="0"/>
            <a:ext cx="10328076" cy="690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platzhalter 10"/>
          <p:cNvSpPr txBox="1">
            <a:spLocks/>
          </p:cNvSpPr>
          <p:nvPr/>
        </p:nvSpPr>
        <p:spPr>
          <a:xfrm>
            <a:off x="211708" y="973634"/>
            <a:ext cx="8964488" cy="2815406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Planungsphase:</a:t>
            </a:r>
          </a:p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Maßnahmenplanung</a:t>
            </a:r>
          </a:p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(Klassische Maßnahmen – </a:t>
            </a:r>
            <a:b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</a:b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Neu- und Ausbau, Sanierung, etc.)</a:t>
            </a:r>
          </a:p>
        </p:txBody>
      </p:sp>
    </p:spTree>
    <p:extLst>
      <p:ext uri="{BB962C8B-B14F-4D97-AF65-F5344CB8AC3E}">
        <p14:creationId xmlns:p14="http://schemas.microsoft.com/office/powerpoint/2010/main" val="72847662"/>
      </p:ext>
    </p:extLst>
  </p:cSld>
  <p:clrMapOvr>
    <a:masterClrMapping/>
  </p:clrMapOvr>
  <p:transition advTm="341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400" dirty="0"/>
              <a:t>Wann ist der Neubau eines Radweges erforderlich?</a:t>
            </a:r>
            <a:br>
              <a:rPr lang="de-DE" sz="2400" dirty="0"/>
            </a:br>
            <a:endParaRPr lang="de-DE" sz="2000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30</a:t>
            </a:fld>
            <a:endParaRPr 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22B65D33-E151-EF84-5C64-FD3B048935F8}"/>
              </a:ext>
            </a:extLst>
          </p:cNvPr>
          <p:cNvSpPr txBox="1"/>
          <p:nvPr/>
        </p:nvSpPr>
        <p:spPr>
          <a:xfrm>
            <a:off x="250826" y="764704"/>
            <a:ext cx="4609206" cy="75405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20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B 412 zw. Brohl-</a:t>
            </a:r>
            <a:r>
              <a:rPr lang="de-DE" sz="2000" b="1" dirty="0" err="1">
                <a:solidFill>
                  <a:srgbClr val="13A850"/>
                </a:solidFill>
                <a:latin typeface="+mj-lt"/>
                <a:ea typeface="+mj-ea"/>
                <a:cs typeface="+mj-cs"/>
              </a:rPr>
              <a:t>Lützing</a:t>
            </a:r>
            <a:r>
              <a:rPr lang="de-DE" sz="20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 und Burgbrohl:</a:t>
            </a:r>
          </a:p>
          <a:p>
            <a:pPr>
              <a:spcAft>
                <a:spcPts val="600"/>
              </a:spcAft>
              <a:tabLst>
                <a:tab pos="0" algn="l"/>
              </a:tabLst>
            </a:pPr>
            <a:r>
              <a:rPr lang="de-DE" sz="1800" dirty="0">
                <a:latin typeface="+mj-lt"/>
              </a:rPr>
              <a:t>4.505 </a:t>
            </a:r>
            <a:r>
              <a:rPr lang="de-DE" sz="1800" dirty="0">
                <a:latin typeface="+mj-lt"/>
                <a:cs typeface="Arial" pitchFamily="34" charset="0"/>
              </a:rPr>
              <a:t>DTV bei T-100 = Neubau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0C327BBF-CF3A-BEF8-CB8D-B9732EF5B9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110" b="2759"/>
          <a:stretch/>
        </p:blipFill>
        <p:spPr>
          <a:xfrm>
            <a:off x="2195736" y="1772816"/>
            <a:ext cx="6529244" cy="453404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3" name="Textfeld 2"/>
          <p:cNvSpPr txBox="1"/>
          <p:nvPr/>
        </p:nvSpPr>
        <p:spPr>
          <a:xfrm>
            <a:off x="250825" y="1772816"/>
            <a:ext cx="460920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dirty="0">
                <a:latin typeface="+mn-lt"/>
                <a:cs typeface="Arial" panose="020B0604020202020204" pitchFamily="34" charset="0"/>
              </a:rPr>
              <a:t>Vergleich der Führung über die B 412 mit der Nebenstrecke über </a:t>
            </a:r>
            <a:r>
              <a:rPr lang="de-DE" sz="1800" dirty="0" err="1">
                <a:latin typeface="+mn-lt"/>
                <a:cs typeface="Arial" panose="020B0604020202020204" pitchFamily="34" charset="0"/>
              </a:rPr>
              <a:t>Niederlützingen</a:t>
            </a:r>
            <a:r>
              <a:rPr lang="de-DE" sz="1800" dirty="0">
                <a:latin typeface="+mn-lt"/>
                <a:cs typeface="Arial" panose="020B0604020202020204" pitchFamily="34" charset="0"/>
              </a:rPr>
              <a:t>: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250824" y="2564904"/>
            <a:ext cx="460920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dirty="0">
                <a:latin typeface="+mn-lt"/>
                <a:cs typeface="Arial" panose="020B0604020202020204" pitchFamily="34" charset="0"/>
              </a:rPr>
              <a:t>Über B 412 Anstieg von 60 m auf 160 m.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250824" y="3072155"/>
            <a:ext cx="460920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dirty="0">
                <a:latin typeface="+mn-lt"/>
                <a:cs typeface="Arial" panose="020B0604020202020204" pitchFamily="34" charset="0"/>
              </a:rPr>
              <a:t>Über </a:t>
            </a:r>
            <a:r>
              <a:rPr lang="de-DE" sz="1800" dirty="0" err="1">
                <a:latin typeface="+mn-lt"/>
                <a:cs typeface="Arial" panose="020B0604020202020204" pitchFamily="34" charset="0"/>
              </a:rPr>
              <a:t>Niederlützingen</a:t>
            </a:r>
            <a:r>
              <a:rPr lang="de-DE" sz="1800" dirty="0">
                <a:latin typeface="+mn-lt"/>
                <a:cs typeface="Arial" panose="020B0604020202020204" pitchFamily="34" charset="0"/>
              </a:rPr>
              <a:t> von Anstieg von 60 m auf 265 m und bei </a:t>
            </a:r>
            <a:r>
              <a:rPr lang="de-DE" sz="1800" dirty="0" err="1">
                <a:latin typeface="+mn-lt"/>
                <a:cs typeface="Arial" panose="020B0604020202020204" pitchFamily="34" charset="0"/>
              </a:rPr>
              <a:t>Burgbrohl</a:t>
            </a:r>
            <a:r>
              <a:rPr lang="de-DE" sz="1800" dirty="0">
                <a:latin typeface="+mn-lt"/>
                <a:cs typeface="Arial" panose="020B0604020202020204" pitchFamily="34" charset="0"/>
              </a:rPr>
              <a:t> wieder auf 160 m.</a:t>
            </a:r>
          </a:p>
        </p:txBody>
      </p:sp>
    </p:spTree>
    <p:extLst>
      <p:ext uri="{BB962C8B-B14F-4D97-AF65-F5344CB8AC3E}">
        <p14:creationId xmlns:p14="http://schemas.microsoft.com/office/powerpoint/2010/main" val="138823684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10"/>
          <p:cNvSpPr txBox="1">
            <a:spLocks noChangeArrowheads="1"/>
          </p:cNvSpPr>
          <p:nvPr/>
        </p:nvSpPr>
        <p:spPr bwMode="auto">
          <a:xfrm>
            <a:off x="193675" y="1684426"/>
            <a:ext cx="1825625" cy="685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00B0F0"/>
                </a:solidFill>
              </a:rPr>
              <a:t>Mittlerer </a:t>
            </a:r>
          </a:p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00B0F0"/>
                </a:solidFill>
              </a:rPr>
              <a:t>Schadensgrad</a:t>
            </a:r>
          </a:p>
        </p:txBody>
      </p:sp>
      <p:sp>
        <p:nvSpPr>
          <p:cNvPr id="27652" name="Text Box 10"/>
          <p:cNvSpPr txBox="1">
            <a:spLocks noChangeArrowheads="1"/>
          </p:cNvSpPr>
          <p:nvPr/>
        </p:nvSpPr>
        <p:spPr bwMode="auto">
          <a:xfrm>
            <a:off x="274638" y="5119835"/>
            <a:ext cx="2238375" cy="584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>
                <a:solidFill>
                  <a:srgbClr val="FF0000"/>
                </a:solidFill>
              </a:rPr>
              <a:t>Massiver Schadensgrad</a:t>
            </a:r>
          </a:p>
        </p:txBody>
      </p:sp>
      <p:sp>
        <p:nvSpPr>
          <p:cNvPr id="27653" name="Text Box 10"/>
          <p:cNvSpPr txBox="1">
            <a:spLocks noChangeArrowheads="1"/>
          </p:cNvSpPr>
          <p:nvPr/>
        </p:nvSpPr>
        <p:spPr bwMode="auto">
          <a:xfrm>
            <a:off x="247417" y="3588230"/>
            <a:ext cx="1825625" cy="685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C000"/>
                </a:solidFill>
              </a:rPr>
              <a:t>Mittlerer </a:t>
            </a:r>
          </a:p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C000"/>
                </a:solidFill>
              </a:rPr>
              <a:t>Schadensgrad</a:t>
            </a:r>
          </a:p>
        </p:txBody>
      </p:sp>
      <p:sp>
        <p:nvSpPr>
          <p:cNvPr id="27654" name="Text Box 10"/>
          <p:cNvSpPr txBox="1">
            <a:spLocks noChangeArrowheads="1"/>
          </p:cNvSpPr>
          <p:nvPr/>
        </p:nvSpPr>
        <p:spPr bwMode="auto">
          <a:xfrm>
            <a:off x="6388717" y="1124744"/>
            <a:ext cx="2154238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00B0F0"/>
                </a:solidFill>
              </a:rPr>
              <a:t>Handlungsbedarf (langfristig)</a:t>
            </a:r>
          </a:p>
        </p:txBody>
      </p:sp>
      <p:sp>
        <p:nvSpPr>
          <p:cNvPr id="27655" name="Text Box 10"/>
          <p:cNvSpPr txBox="1">
            <a:spLocks noChangeArrowheads="1"/>
          </p:cNvSpPr>
          <p:nvPr/>
        </p:nvSpPr>
        <p:spPr bwMode="auto">
          <a:xfrm>
            <a:off x="2151063" y="1697126"/>
            <a:ext cx="1247775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00B0F0"/>
                </a:solidFill>
              </a:rPr>
              <a:t>z. B. Netzrisse</a:t>
            </a:r>
          </a:p>
        </p:txBody>
      </p:sp>
      <p:sp>
        <p:nvSpPr>
          <p:cNvPr id="27656" name="Text Box 10"/>
          <p:cNvSpPr txBox="1">
            <a:spLocks noChangeArrowheads="1"/>
          </p:cNvSpPr>
          <p:nvPr/>
        </p:nvSpPr>
        <p:spPr bwMode="auto">
          <a:xfrm>
            <a:off x="2038117" y="3486630"/>
            <a:ext cx="2444750" cy="1068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C000"/>
                </a:solidFill>
              </a:rPr>
              <a:t>z. B.	</a:t>
            </a:r>
          </a:p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C000"/>
                </a:solidFill>
              </a:rPr>
              <a:t>kleine Schlaglöcher, </a:t>
            </a:r>
          </a:p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C000"/>
                </a:solidFill>
              </a:rPr>
              <a:t>mittlerer Schotter</a:t>
            </a:r>
          </a:p>
        </p:txBody>
      </p:sp>
      <p:sp>
        <p:nvSpPr>
          <p:cNvPr id="27657" name="Text Box 10"/>
          <p:cNvSpPr txBox="1">
            <a:spLocks noChangeArrowheads="1"/>
          </p:cNvSpPr>
          <p:nvPr/>
        </p:nvSpPr>
        <p:spPr bwMode="auto">
          <a:xfrm>
            <a:off x="6405863" y="3078808"/>
            <a:ext cx="2101850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C000"/>
                </a:solidFill>
              </a:rPr>
              <a:t>Handlungsbedarf (mittelfristig)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2100263" y="5021410"/>
            <a:ext cx="2374900" cy="10683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0000"/>
                </a:solidFill>
              </a:rPr>
              <a:t>z. B.	</a:t>
            </a:r>
          </a:p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0000"/>
                </a:solidFill>
              </a:rPr>
              <a:t>große Schlaglöcher, </a:t>
            </a:r>
          </a:p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0000"/>
                </a:solidFill>
              </a:rPr>
              <a:t>grober Schotter</a:t>
            </a:r>
          </a:p>
        </p:txBody>
      </p:sp>
      <p:sp>
        <p:nvSpPr>
          <p:cNvPr id="27659" name="Text Box 10"/>
          <p:cNvSpPr txBox="1">
            <a:spLocks noChangeArrowheads="1"/>
          </p:cNvSpPr>
          <p:nvPr/>
        </p:nvSpPr>
        <p:spPr bwMode="auto">
          <a:xfrm>
            <a:off x="6414864" y="4856391"/>
            <a:ext cx="2317750" cy="685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0000"/>
                </a:solidFill>
              </a:rPr>
              <a:t>Dringender</a:t>
            </a:r>
          </a:p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0000"/>
                </a:solidFill>
              </a:rPr>
              <a:t>Handlungsbedarf</a:t>
            </a:r>
          </a:p>
        </p:txBody>
      </p:sp>
      <p:pic>
        <p:nvPicPr>
          <p:cNvPr id="2766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650" y="1203414"/>
            <a:ext cx="2192338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1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650" y="3100178"/>
            <a:ext cx="2192339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2" name="Grafi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650" y="4884528"/>
            <a:ext cx="2192339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hteck 38"/>
          <p:cNvSpPr>
            <a:spLocks noChangeArrowheads="1"/>
          </p:cNvSpPr>
          <p:nvPr/>
        </p:nvSpPr>
        <p:spPr bwMode="auto">
          <a:xfrm>
            <a:off x="217912" y="1176377"/>
            <a:ext cx="168979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ts val="4800"/>
              </a:spcBef>
              <a:buClr>
                <a:srgbClr val="008000"/>
              </a:buClr>
            </a:pPr>
            <a:r>
              <a:rPr lang="de-DE" altLang="de-DE" sz="2000" b="1" dirty="0">
                <a:solidFill>
                  <a:schemeClr val="tx1"/>
                </a:solidFill>
                <a:latin typeface="+mj-lt"/>
              </a:rPr>
              <a:t>Asphaltdecke</a:t>
            </a:r>
          </a:p>
        </p:txBody>
      </p:sp>
      <p:sp>
        <p:nvSpPr>
          <p:cNvPr id="16" name="Rechteck 38"/>
          <p:cNvSpPr>
            <a:spLocks noChangeArrowheads="1"/>
          </p:cNvSpPr>
          <p:nvPr/>
        </p:nvSpPr>
        <p:spPr bwMode="auto">
          <a:xfrm>
            <a:off x="274638" y="3118337"/>
            <a:ext cx="366233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ts val="4800"/>
              </a:spcBef>
              <a:buClr>
                <a:srgbClr val="008000"/>
              </a:buClr>
            </a:pPr>
            <a:r>
              <a:rPr lang="de-DE" altLang="de-DE" sz="2000" b="1" dirty="0">
                <a:solidFill>
                  <a:schemeClr val="tx1"/>
                </a:solidFill>
                <a:latin typeface="+mj-lt"/>
              </a:rPr>
              <a:t>Wassergebundene Wegedecke</a:t>
            </a:r>
          </a:p>
        </p:txBody>
      </p:sp>
      <p:cxnSp>
        <p:nvCxnSpPr>
          <p:cNvPr id="3" name="Gerader Verbinder 2"/>
          <p:cNvCxnSpPr/>
          <p:nvPr/>
        </p:nvCxnSpPr>
        <p:spPr>
          <a:xfrm flipV="1">
            <a:off x="193675" y="2935043"/>
            <a:ext cx="8554789" cy="139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6415481" y="2043353"/>
            <a:ext cx="2154238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00B0F0"/>
                </a:solidFill>
              </a:rPr>
              <a:t>Perspektivische Maßnahme</a:t>
            </a: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6415735" y="4090710"/>
            <a:ext cx="2273422" cy="33855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C000"/>
                </a:solidFill>
              </a:rPr>
              <a:t>Mittelfristmaßnahme</a:t>
            </a: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6414864" y="5920520"/>
            <a:ext cx="2317750" cy="33855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ts val="600"/>
              </a:spcAft>
            </a:pPr>
            <a:r>
              <a:rPr lang="de-DE" altLang="de-DE" sz="1600" b="1" dirty="0">
                <a:solidFill>
                  <a:srgbClr val="FF0000"/>
                </a:solidFill>
              </a:rPr>
              <a:t>Sofortmaßnahme</a:t>
            </a:r>
          </a:p>
        </p:txBody>
      </p:sp>
      <p:sp>
        <p:nvSpPr>
          <p:cNvPr id="22" name="Titel 8"/>
          <p:cNvSpPr txBox="1">
            <a:spLocks/>
          </p:cNvSpPr>
          <p:nvPr/>
        </p:nvSpPr>
        <p:spPr>
          <a:xfrm>
            <a:off x="123617" y="102558"/>
            <a:ext cx="8554789" cy="446276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>
            <a:defPPr>
              <a:defRPr lang="de-DE"/>
            </a:defPPr>
            <a:lvl1pPr eaLnBrk="1" hangingPunct="1">
              <a:defRPr b="1">
                <a:solidFill>
                  <a:srgbClr val="13A850"/>
                </a:solidFill>
                <a:latin typeface="+mj-lt"/>
                <a:ea typeface="+mj-ea"/>
                <a:cs typeface="+mj-cs"/>
              </a:defRPr>
            </a:lvl1pPr>
            <a:lvl2pPr algn="ctr" eaLnBrk="1" hangingPunct="1">
              <a:defRPr sz="4400">
                <a:solidFill>
                  <a:schemeClr val="tx2"/>
                </a:solidFill>
              </a:defRPr>
            </a:lvl2pPr>
            <a:lvl3pPr algn="ctr" eaLnBrk="1" hangingPunct="1">
              <a:defRPr sz="4400">
                <a:solidFill>
                  <a:schemeClr val="tx2"/>
                </a:solidFill>
              </a:defRPr>
            </a:lvl3pPr>
            <a:lvl4pPr algn="ctr" eaLnBrk="1" hangingPunct="1">
              <a:defRPr sz="4400">
                <a:solidFill>
                  <a:schemeClr val="tx2"/>
                </a:solidFill>
              </a:defRPr>
            </a:lvl4pPr>
            <a:lvl5pPr algn="ctr" eaLnBrk="1" hangingPunct="1">
              <a:defRPr sz="4400">
                <a:solidFill>
                  <a:schemeClr val="tx2"/>
                </a:solidFill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</a:defRPr>
            </a:lvl9pPr>
          </a:lstStyle>
          <a:p>
            <a:r>
              <a:rPr lang="de-DE" altLang="de-DE" dirty="0"/>
              <a:t>Oberflächenmängel (nur Radwege und LW- bzw. Forstwege)</a:t>
            </a:r>
            <a:endParaRPr lang="de-DE" dirty="0"/>
          </a:p>
        </p:txBody>
      </p:sp>
      <p:sp>
        <p:nvSpPr>
          <p:cNvPr id="7" name="Foliennummernplatzhalter 1">
            <a:extLst>
              <a:ext uri="{FF2B5EF4-FFF2-40B4-BE49-F238E27FC236}">
                <a16:creationId xmlns:a16="http://schemas.microsoft.com/office/drawing/2014/main" id="{252F3589-3EC2-5C79-2DFB-940A89DAF39F}"/>
              </a:ext>
            </a:extLst>
          </p:cNvPr>
          <p:cNvSpPr txBox="1">
            <a:spLocks/>
          </p:cNvSpPr>
          <p:nvPr/>
        </p:nvSpPr>
        <p:spPr>
          <a:xfrm>
            <a:off x="8532440" y="6445126"/>
            <a:ext cx="864096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fld id="{E989EB65-4278-4153-BFC1-A4A006137B15}" type="slidenum">
              <a:rPr lang="de-DE" sz="1400" b="1" smtClean="0">
                <a:latin typeface="+mj-lt"/>
              </a:rPr>
              <a:pPr/>
              <a:t>31</a:t>
            </a:fld>
            <a:endParaRPr lang="de-DE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9007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41"/>
    </mc:Choice>
    <mc:Fallback xmlns="">
      <p:transition advTm="34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2053">
            <a:extLst>
              <a:ext uri="{FF2B5EF4-FFF2-40B4-BE49-F238E27FC236}">
                <a16:creationId xmlns:a16="http://schemas.microsoft.com/office/drawing/2014/main" id="{D6E79C4C-EA90-4160-91BB-DBCFFAF04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97468"/>
            <a:ext cx="7633095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marL="1588" indent="-3175" defTabSz="912813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ct val="50000"/>
              </a:spcAft>
            </a:pPr>
            <a:r>
              <a:rPr lang="de-DE" altLang="de-DE" sz="2800" b="1" dirty="0">
                <a:solidFill>
                  <a:srgbClr val="00B050"/>
                </a:solidFill>
                <a:latin typeface="+mn-lt"/>
              </a:rPr>
              <a:t>Randmarkierung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35136CD-EBF5-461D-8297-74B11A87F2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0" y="1412776"/>
            <a:ext cx="3842130" cy="4941168"/>
          </a:xfrm>
          <a:prstGeom prst="rect">
            <a:avLst/>
          </a:prstGeom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09C98FC8-3FC9-43D1-857B-30C58A2AD6EB}"/>
              </a:ext>
            </a:extLst>
          </p:cNvPr>
          <p:cNvSpPr txBox="1"/>
          <p:nvPr/>
        </p:nvSpPr>
        <p:spPr>
          <a:xfrm>
            <a:off x="251520" y="692696"/>
            <a:ext cx="809035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latin typeface="+mn-lt"/>
              </a:rPr>
              <a:t>Grundsätzlich außerorts zur besseren Orientierung auch bei Dunkelheit</a:t>
            </a:r>
          </a:p>
          <a:p>
            <a:r>
              <a:rPr lang="de-DE" sz="1400" i="1" dirty="0">
                <a:latin typeface="+mn-lt"/>
              </a:rPr>
              <a:t>(für den Kfz-Verkehr selbstverständlich …)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4E2DB6B4-B97E-E618-7767-0889837F87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5536" y="1772816"/>
            <a:ext cx="3600402" cy="2187757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DB1BA30F-4C2F-2685-0EBE-5A498C534A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5536" y="4005064"/>
            <a:ext cx="3528394" cy="2421787"/>
          </a:xfrm>
          <a:prstGeom prst="rect">
            <a:avLst/>
          </a:prstGeom>
        </p:spPr>
      </p:pic>
      <p:sp>
        <p:nvSpPr>
          <p:cNvPr id="3" name="Foliennummernplatzhalter 1">
            <a:extLst>
              <a:ext uri="{FF2B5EF4-FFF2-40B4-BE49-F238E27FC236}">
                <a16:creationId xmlns:a16="http://schemas.microsoft.com/office/drawing/2014/main" id="{1D5EB8AE-E911-5D28-955F-A86E502E2B92}"/>
              </a:ext>
            </a:extLst>
          </p:cNvPr>
          <p:cNvSpPr txBox="1">
            <a:spLocks/>
          </p:cNvSpPr>
          <p:nvPr/>
        </p:nvSpPr>
        <p:spPr>
          <a:xfrm>
            <a:off x="8532440" y="6445126"/>
            <a:ext cx="864096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fld id="{E989EB65-4278-4153-BFC1-A4A006137B15}" type="slidenum">
              <a:rPr lang="de-DE" sz="1400" b="1" smtClean="0">
                <a:latin typeface="+mj-lt"/>
              </a:rPr>
              <a:pPr/>
              <a:t>32</a:t>
            </a:fld>
            <a:endParaRPr lang="de-DE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64313913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5652120" y="1772816"/>
          <a:ext cx="2708690" cy="20231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name="Unknown" r:id="rId4" imgW="3230640" imgH="2412720" progId="CorelPHOTOPAINT.Image.14">
                  <p:embed/>
                </p:oleObj>
              </mc:Choice>
              <mc:Fallback>
                <p:oleObj name="Unknown" r:id="rId4" imgW="3230640" imgH="2412720" progId="CorelPHOTOPAINT.Image.14">
                  <p:embed/>
                  <p:pic>
                    <p:nvPicPr>
                      <p:cNvPr id="5" name="Objek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52120" y="1772816"/>
                        <a:ext cx="2708690" cy="20231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5508104" y="4303044"/>
          <a:ext cx="2708690" cy="20221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" name="Unknown" r:id="rId6" imgW="3225600" imgH="2407680" progId="CorelPHOTOPAINT.Image.14">
                  <p:embed/>
                </p:oleObj>
              </mc:Choice>
              <mc:Fallback>
                <p:oleObj name="Unknown" r:id="rId6" imgW="3225600" imgH="2407680" progId="CorelPHOTOPAINT.Image.14">
                  <p:embed/>
                  <p:pic>
                    <p:nvPicPr>
                      <p:cNvPr id="6" name="Objekt 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508104" y="4303044"/>
                        <a:ext cx="2708690" cy="20221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151203" y="919313"/>
            <a:ext cx="5356901" cy="92551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de-DE" altLang="de-DE" sz="1800" dirty="0">
                <a:latin typeface="+mn-lt"/>
                <a:cs typeface="Arial" panose="020B0604020202020204" pitchFamily="34" charset="0"/>
              </a:rPr>
              <a:t>Bei einheitlicher Gestaltung wird das Radverkehrsnetz sichtbar: gesichertes Radwegende und </a:t>
            </a:r>
            <a:r>
              <a:rPr lang="de-DE" altLang="de-DE" sz="1800" dirty="0" err="1">
                <a:latin typeface="+mn-lt"/>
                <a:cs typeface="Arial" panose="020B0604020202020204" pitchFamily="34" charset="0"/>
              </a:rPr>
              <a:t>Furtmarkierungen</a:t>
            </a: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555" y="2204864"/>
            <a:ext cx="5052206" cy="1722925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3528" y="4276331"/>
            <a:ext cx="4163003" cy="2221362"/>
          </a:xfrm>
          <a:prstGeom prst="rect">
            <a:avLst/>
          </a:prstGeom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21791" y="99798"/>
            <a:ext cx="820960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2600" b="1" dirty="0">
                <a:solidFill>
                  <a:srgbClr val="009900"/>
                </a:solidFill>
                <a:latin typeface="+mj-lt"/>
              </a:rPr>
              <a:t>Das Planungsrepertoire: Radverkehr sichtbar machen</a:t>
            </a:r>
          </a:p>
        </p:txBody>
      </p:sp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C1C52C35-A01A-C449-50B6-6A1C9782BE56}"/>
              </a:ext>
            </a:extLst>
          </p:cNvPr>
          <p:cNvSpPr txBox="1">
            <a:spLocks/>
          </p:cNvSpPr>
          <p:nvPr/>
        </p:nvSpPr>
        <p:spPr>
          <a:xfrm>
            <a:off x="8532440" y="6445126"/>
            <a:ext cx="864096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fld id="{E989EB65-4278-4153-BFC1-A4A006137B15}" type="slidenum">
              <a:rPr lang="de-DE" sz="1400" b="1" smtClean="0">
                <a:latin typeface="+mj-lt"/>
              </a:rPr>
              <a:pPr/>
              <a:t>33</a:t>
            </a:fld>
            <a:endParaRPr lang="de-DE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50496476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 noChangeArrowheads="1"/>
          </p:cNvSpPr>
          <p:nvPr/>
        </p:nvSpPr>
        <p:spPr bwMode="auto">
          <a:xfrm>
            <a:off x="2830513" y="1339850"/>
            <a:ext cx="3810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de-DE" sz="1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de-DE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Rectangle 6"/>
          <p:cNvSpPr>
            <a:spLocks noChangeArrowheads="1"/>
          </p:cNvSpPr>
          <p:nvPr/>
        </p:nvSpPr>
        <p:spPr bwMode="auto">
          <a:xfrm>
            <a:off x="4933950" y="1339850"/>
            <a:ext cx="504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de-DE" sz="1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de-DE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Rectangle 7"/>
          <p:cNvSpPr>
            <a:spLocks noChangeArrowheads="1"/>
          </p:cNvSpPr>
          <p:nvPr/>
        </p:nvSpPr>
        <p:spPr bwMode="auto">
          <a:xfrm>
            <a:off x="2830513" y="2282825"/>
            <a:ext cx="381000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tabLst>
                <a:tab pos="228600" algn="l"/>
                <a:tab pos="315913" algn="l"/>
              </a:tabLst>
            </a:pPr>
            <a:r>
              <a:rPr lang="de-DE" sz="11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tabLst>
                <a:tab pos="228600" algn="l"/>
                <a:tab pos="315913" algn="l"/>
              </a:tabLst>
            </a:pPr>
            <a:endParaRPr lang="de-DE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1" name="Rectangle 8"/>
          <p:cNvSpPr>
            <a:spLocks noChangeArrowheads="1"/>
          </p:cNvSpPr>
          <p:nvPr/>
        </p:nvSpPr>
        <p:spPr bwMode="auto">
          <a:xfrm>
            <a:off x="7694613" y="5300663"/>
            <a:ext cx="381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de-DE" sz="12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de-DE" sz="2400"/>
          </a:p>
        </p:txBody>
      </p:sp>
      <p:sp>
        <p:nvSpPr>
          <p:cNvPr id="14342" name="Text Box 9"/>
          <p:cNvSpPr txBox="1">
            <a:spLocks noChangeArrowheads="1"/>
          </p:cNvSpPr>
          <p:nvPr/>
        </p:nvSpPr>
        <p:spPr bwMode="auto">
          <a:xfrm>
            <a:off x="304800" y="1744663"/>
            <a:ext cx="383515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Markierung, Piktogramme, Parken und Breite angrenzender Fahrstreifen</a:t>
            </a:r>
          </a:p>
        </p:txBody>
      </p:sp>
      <p:sp>
        <p:nvSpPr>
          <p:cNvPr id="14343" name="Text Box 10"/>
          <p:cNvSpPr txBox="1">
            <a:spLocks noChangeArrowheads="1"/>
          </p:cNvSpPr>
          <p:nvPr/>
        </p:nvSpPr>
        <p:spPr bwMode="auto">
          <a:xfrm>
            <a:off x="304800" y="1397000"/>
            <a:ext cx="426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de-DE" sz="2000" b="1" dirty="0">
                <a:latin typeface="Arial" panose="020B0604020202020204" pitchFamily="34" charset="0"/>
                <a:cs typeface="Arial" panose="020B0604020202020204" pitchFamily="34" charset="0"/>
              </a:rPr>
              <a:t>Beispiel:  Schutzstreifen</a:t>
            </a:r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4" name="Text Box 13"/>
          <p:cNvSpPr txBox="1">
            <a:spLocks noChangeArrowheads="1"/>
          </p:cNvSpPr>
          <p:nvPr/>
        </p:nvSpPr>
        <p:spPr bwMode="auto">
          <a:xfrm>
            <a:off x="6053138" y="5364163"/>
            <a:ext cx="2743200" cy="91409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Regelbreite: 1,50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de-DE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Mindestbreite wird  kein Standardmaß mehr sein! </a:t>
            </a:r>
          </a:p>
        </p:txBody>
      </p:sp>
      <p:pic>
        <p:nvPicPr>
          <p:cNvPr id="14345" name="Picture 14" descr="V:\Platte_2\Fotoarchiv\Projektfotos\Filstal\Erstbefahrung\IMG_96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325" y="4756150"/>
            <a:ext cx="2520950" cy="189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2038" y="1371600"/>
            <a:ext cx="4271962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Grafik 12" descr="IMG_459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3340100"/>
            <a:ext cx="276225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6">
            <a:extLst>
              <a:ext uri="{FF2B5EF4-FFF2-40B4-BE49-F238E27FC236}">
                <a16:creationId xmlns:a16="http://schemas.microsoft.com/office/drawing/2014/main" id="{2D1AADAE-A10D-B910-623B-5D557D01BE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91" y="99798"/>
            <a:ext cx="820960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2600" b="1" dirty="0">
                <a:solidFill>
                  <a:srgbClr val="00B050"/>
                </a:solidFill>
                <a:latin typeface="+mj-lt"/>
              </a:rPr>
              <a:t>Das Planungsrepertoire: Radverkehr sichtbar machen</a:t>
            </a:r>
          </a:p>
        </p:txBody>
      </p:sp>
      <p:sp>
        <p:nvSpPr>
          <p:cNvPr id="3" name="Foliennummernplatzhalter 1">
            <a:extLst>
              <a:ext uri="{FF2B5EF4-FFF2-40B4-BE49-F238E27FC236}">
                <a16:creationId xmlns:a16="http://schemas.microsoft.com/office/drawing/2014/main" id="{C05519CD-6E59-9609-DF99-05EBBE4819DE}"/>
              </a:ext>
            </a:extLst>
          </p:cNvPr>
          <p:cNvSpPr txBox="1">
            <a:spLocks/>
          </p:cNvSpPr>
          <p:nvPr/>
        </p:nvSpPr>
        <p:spPr>
          <a:xfrm>
            <a:off x="8532440" y="6445126"/>
            <a:ext cx="864096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fld id="{E989EB65-4278-4153-BFC1-A4A006137B15}" type="slidenum">
              <a:rPr lang="de-DE" sz="1400" b="1" smtClean="0">
                <a:latin typeface="+mj-lt"/>
              </a:rPr>
              <a:pPr/>
              <a:t>34</a:t>
            </a:fld>
            <a:endParaRPr lang="de-DE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47525706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35</a:t>
            </a:fld>
            <a:endParaRPr lang="de-DE" dirty="0"/>
          </a:p>
        </p:txBody>
      </p:sp>
      <p:sp>
        <p:nvSpPr>
          <p:cNvPr id="12" name="Titel 8"/>
          <p:cNvSpPr>
            <a:spLocks noGrp="1"/>
          </p:cNvSpPr>
          <p:nvPr>
            <p:ph type="title"/>
          </p:nvPr>
        </p:nvSpPr>
        <p:spPr>
          <a:xfrm>
            <a:off x="250825" y="84733"/>
            <a:ext cx="6912768" cy="895995"/>
          </a:xfrm>
        </p:spPr>
        <p:txBody>
          <a:bodyPr>
            <a:normAutofit/>
          </a:bodyPr>
          <a:lstStyle/>
          <a:p>
            <a:r>
              <a:rPr lang="de-DE" dirty="0"/>
              <a:t>Bestandserfassung und Mängelanalyse</a:t>
            </a:r>
            <a:br>
              <a:rPr lang="de-DE" dirty="0"/>
            </a:br>
            <a:endParaRPr lang="de-DE" sz="2200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773568F0-ADE2-4D3B-B70D-07E64DFD07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1708" y="1196752"/>
            <a:ext cx="8954550" cy="1296144"/>
          </a:xfrm>
          <a:ln w="3175">
            <a:noFill/>
            <a:prstDash val="dash"/>
          </a:ln>
        </p:spPr>
        <p:txBody>
          <a:bodyPr/>
          <a:lstStyle/>
          <a:p>
            <a:pPr marL="0" indent="0">
              <a:buNone/>
            </a:pPr>
            <a:r>
              <a:rPr lang="de-DE" sz="2200" dirty="0">
                <a:latin typeface="+mj-lt"/>
                <a:cs typeface="Arial" pitchFamily="34" charset="0"/>
              </a:rPr>
              <a:t>Insgesamt wurde die bestehende Radverkehrsinfrastruktur auf einer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Gesamtlänge von fast 800 km Länge befahren bzw. es wurden mehr als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1.200 Datensätze* erfasst.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DA35152-F92C-406A-9FC5-E8B91496BBBA}"/>
              </a:ext>
            </a:extLst>
          </p:cNvPr>
          <p:cNvSpPr txBox="1"/>
          <p:nvPr/>
        </p:nvSpPr>
        <p:spPr>
          <a:xfrm>
            <a:off x="250825" y="6021288"/>
            <a:ext cx="86810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1600" dirty="0">
                <a:latin typeface="+mj-lt"/>
                <a:cs typeface="Arial" pitchFamily="34" charset="0"/>
              </a:rPr>
              <a:t>* Datensatz = ein Streckenabschnitt mit einheitlichen Attributen (Führungsform, Breite, Ortslage </a:t>
            </a:r>
            <a:r>
              <a:rPr lang="de-DE" sz="1600" dirty="0" err="1">
                <a:latin typeface="+mj-lt"/>
                <a:cs typeface="Arial" pitchFamily="34" charset="0"/>
              </a:rPr>
              <a:t>u.v.m</a:t>
            </a:r>
            <a:r>
              <a:rPr lang="de-DE" sz="1600" dirty="0">
                <a:latin typeface="+mj-lt"/>
                <a:cs typeface="Arial" pitchFamily="34" charset="0"/>
              </a:rPr>
              <a:t>)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01BC37F4-A594-4C36-AB3E-B02F1C85BAB9}"/>
              </a:ext>
            </a:extLst>
          </p:cNvPr>
          <p:cNvSpPr txBox="1"/>
          <p:nvPr/>
        </p:nvSpPr>
        <p:spPr>
          <a:xfrm>
            <a:off x="211708" y="2683132"/>
            <a:ext cx="8932292" cy="3410164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0" indent="0" eaLnBrk="1" hangingPunct="1">
              <a:spcBef>
                <a:spcPct val="20000"/>
              </a:spcBef>
              <a:buFont typeface="Wingdings" pitchFamily="2" charset="2"/>
              <a:buNone/>
              <a:defRPr sz="2200" b="0" baseline="0">
                <a:latin typeface="+mj-lt"/>
                <a:cs typeface="Arial" pitchFamily="34" charset="0"/>
              </a:defRPr>
            </a:lvl1pPr>
            <a:lvl2pPr marL="742950" indent="-285750" eaLnBrk="1" hangingPunct="1">
              <a:spcBef>
                <a:spcPct val="20000"/>
              </a:spcBef>
              <a:buFont typeface="Wingdings" pitchFamily="2" charset="2"/>
              <a:buChar char="Ø"/>
              <a:defRPr sz="1800">
                <a:latin typeface="Calibri" pitchFamily="34" charset="0"/>
              </a:defRPr>
            </a:lvl2pPr>
            <a:lvl3pPr marL="11430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3pPr>
            <a:lvl4pPr marL="16002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4pPr>
            <a:lvl5pPr marL="20574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de-DE" b="1" dirty="0">
                <a:solidFill>
                  <a:srgbClr val="13A850"/>
                </a:solidFill>
              </a:rPr>
              <a:t>Auf Basis der Befahrungsdaten wurden folgende Analysen durchgeführt:</a:t>
            </a:r>
          </a:p>
          <a:p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Netzlücken</a:t>
            </a:r>
            <a:r>
              <a:rPr lang="de-DE" dirty="0"/>
              <a:t> oder nicht ausreichender Infrastruktur auf Basis von Verkehrsbelastungen gemäß ERA (Belastungsbereich)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Breitenmängeln</a:t>
            </a:r>
            <a:r>
              <a:rPr lang="de-DE" dirty="0"/>
              <a:t> gemäß ERA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Oberflächenmängeln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298F6BBA-C6FF-4655-B491-189327E8B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038" y="0"/>
            <a:ext cx="10328076" cy="690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platzhalter 10"/>
          <p:cNvSpPr txBox="1">
            <a:spLocks/>
          </p:cNvSpPr>
          <p:nvPr/>
        </p:nvSpPr>
        <p:spPr>
          <a:xfrm>
            <a:off x="211708" y="973634"/>
            <a:ext cx="8964488" cy="2239342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Planungsphase:</a:t>
            </a:r>
          </a:p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Maßnahmenplanung</a:t>
            </a:r>
            <a:b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</a:b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Ausgewählte Beispiele</a:t>
            </a:r>
          </a:p>
          <a:p>
            <a:pPr marL="0" indent="0" algn="ctr">
              <a:buNone/>
            </a:pPr>
            <a:endParaRPr lang="de-DE" sz="4000" kern="0" dirty="0">
              <a:ln w="9525">
                <a:solidFill>
                  <a:srgbClr val="FFFFFF"/>
                </a:solidFill>
                <a:prstDash val="solid"/>
              </a:ln>
              <a:solidFill>
                <a:srgbClr val="13A850"/>
              </a:solidFill>
            </a:endParaRPr>
          </a:p>
          <a:p>
            <a:pPr marL="0" indent="0" algn="ctr"/>
            <a:endParaRPr lang="de-DE" sz="4000" kern="0" dirty="0">
              <a:ln w="9525">
                <a:solidFill>
                  <a:srgbClr val="FFFFFF"/>
                </a:solidFill>
                <a:prstDash val="solid"/>
              </a:ln>
              <a:solidFill>
                <a:srgbClr val="13A8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579324"/>
      </p:ext>
    </p:extLst>
  </p:cSld>
  <p:clrMapOvr>
    <a:masterClrMapping/>
  </p:clrMapOvr>
  <p:transition advTm="341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5" y="764704"/>
            <a:ext cx="8449799" cy="57018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2" name="Titel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400" dirty="0"/>
              <a:t>Planungsbeispiel: Achse BNA – Grafschaft - Rheinbach</a:t>
            </a:r>
            <a:br>
              <a:rPr lang="de-DE" sz="2400" dirty="0"/>
            </a:br>
            <a:endParaRPr lang="de-DE" sz="2000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36</a:t>
            </a:fld>
            <a:endParaRPr 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22B65D33-E151-EF84-5C64-FD3B048935F8}"/>
              </a:ext>
            </a:extLst>
          </p:cNvPr>
          <p:cNvSpPr txBox="1"/>
          <p:nvPr/>
        </p:nvSpPr>
        <p:spPr>
          <a:xfrm>
            <a:off x="244101" y="757980"/>
            <a:ext cx="5264003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20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L 83 zw. Ringen und </a:t>
            </a:r>
            <a:r>
              <a:rPr lang="de-DE" sz="2000" b="1" dirty="0" err="1">
                <a:solidFill>
                  <a:srgbClr val="13A850"/>
                </a:solidFill>
                <a:latin typeface="+mj-lt"/>
                <a:ea typeface="+mj-ea"/>
                <a:cs typeface="+mj-cs"/>
              </a:rPr>
              <a:t>Gelsdorf</a:t>
            </a:r>
            <a:r>
              <a:rPr lang="de-DE" sz="20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: </a:t>
            </a:r>
            <a:r>
              <a:rPr lang="de-DE" sz="1800" dirty="0">
                <a:latin typeface="+mj-lt"/>
              </a:rPr>
              <a:t>4.933 </a:t>
            </a:r>
            <a:r>
              <a:rPr lang="de-DE" sz="1800" dirty="0">
                <a:latin typeface="+mj-lt"/>
                <a:cs typeface="Arial" pitchFamily="34" charset="0"/>
              </a:rPr>
              <a:t>DTV bei T-100 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244100" y="4839206"/>
            <a:ext cx="382384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dirty="0">
                <a:latin typeface="+mn-lt"/>
                <a:cs typeface="Arial" panose="020B0604020202020204" pitchFamily="34" charset="0"/>
              </a:rPr>
              <a:t>Hauptachse für den Alltagsradverkehr: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244100" y="5256136"/>
            <a:ext cx="3823843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600" dirty="0">
                <a:latin typeface="+mn-lt"/>
                <a:cs typeface="Arial" panose="020B0604020202020204" pitchFamily="34" charset="0"/>
              </a:rPr>
              <a:t>Bad-Neuenahr-Ahrweiler und Rheinbach sind wichtige Mittelzentren in der Region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244101" y="5888509"/>
            <a:ext cx="6128100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600" dirty="0">
                <a:latin typeface="+mn-lt"/>
                <a:cs typeface="Arial" panose="020B0604020202020204" pitchFamily="34" charset="0"/>
              </a:rPr>
              <a:t>Große Gewerbegebiete entlang der Achse: Innovationspark Rheinland und Gewerbepark </a:t>
            </a:r>
            <a:r>
              <a:rPr lang="de-DE" sz="1600" dirty="0" err="1">
                <a:latin typeface="+mn-lt"/>
                <a:cs typeface="Arial" panose="020B0604020202020204" pitchFamily="34" charset="0"/>
              </a:rPr>
              <a:t>Gelsdorf</a:t>
            </a:r>
            <a:r>
              <a:rPr lang="de-DE" sz="1600" dirty="0">
                <a:latin typeface="+mn-lt"/>
                <a:cs typeface="Arial" panose="020B0604020202020204" pitchFamily="34" charset="0"/>
              </a:rPr>
              <a:t> (jeweils ca. 2.000 Arbeitsplätze)</a:t>
            </a:r>
          </a:p>
        </p:txBody>
      </p:sp>
      <p:sp>
        <p:nvSpPr>
          <p:cNvPr id="5" name="Ellipse 4"/>
          <p:cNvSpPr/>
          <p:nvPr/>
        </p:nvSpPr>
        <p:spPr>
          <a:xfrm>
            <a:off x="6012160" y="2530596"/>
            <a:ext cx="936104" cy="936104"/>
          </a:xfrm>
          <a:prstGeom prst="ellipse">
            <a:avLst/>
          </a:prstGeom>
          <a:solidFill>
            <a:srgbClr val="2C6896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Ellipse 12"/>
          <p:cNvSpPr/>
          <p:nvPr/>
        </p:nvSpPr>
        <p:spPr>
          <a:xfrm>
            <a:off x="1907704" y="3559411"/>
            <a:ext cx="936104" cy="936104"/>
          </a:xfrm>
          <a:prstGeom prst="ellipse">
            <a:avLst/>
          </a:prstGeom>
          <a:solidFill>
            <a:srgbClr val="2C6896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62027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1" grpId="0" animBg="1"/>
      <p:bldP spid="5" grpId="0" animBg="1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26" y="781149"/>
            <a:ext cx="8785671" cy="577428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2" name="Titel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400" dirty="0"/>
              <a:t>Planungsbeispiel: Achse BNA – Grafschaft - Rheinbach</a:t>
            </a:r>
            <a:br>
              <a:rPr lang="de-DE" sz="2400" dirty="0"/>
            </a:br>
            <a:endParaRPr lang="de-DE" sz="2000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22B65D33-E151-EF84-5C64-FD3B048935F8}"/>
              </a:ext>
            </a:extLst>
          </p:cNvPr>
          <p:cNvSpPr txBox="1"/>
          <p:nvPr/>
        </p:nvSpPr>
        <p:spPr>
          <a:xfrm>
            <a:off x="244101" y="757980"/>
            <a:ext cx="3751835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20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Abschnitt </a:t>
            </a:r>
            <a:r>
              <a:rPr lang="de-DE" sz="2000" b="1" dirty="0" err="1">
                <a:solidFill>
                  <a:srgbClr val="13A850"/>
                </a:solidFill>
                <a:latin typeface="+mj-lt"/>
                <a:ea typeface="+mj-ea"/>
                <a:cs typeface="+mj-cs"/>
              </a:rPr>
              <a:t>Bölingen</a:t>
            </a:r>
            <a:r>
              <a:rPr lang="de-DE" sz="20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 – </a:t>
            </a:r>
            <a:r>
              <a:rPr lang="de-DE" sz="2000" b="1" dirty="0" err="1">
                <a:solidFill>
                  <a:srgbClr val="13A850"/>
                </a:solidFill>
                <a:latin typeface="+mj-lt"/>
                <a:ea typeface="+mj-ea"/>
                <a:cs typeface="+mj-cs"/>
              </a:rPr>
              <a:t>Vettelhoven</a:t>
            </a:r>
            <a:r>
              <a:rPr lang="de-DE" sz="20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 (</a:t>
            </a:r>
            <a:r>
              <a:rPr lang="de-DE" sz="2000" b="1" dirty="0" err="1">
                <a:solidFill>
                  <a:srgbClr val="13A850"/>
                </a:solidFill>
                <a:latin typeface="+mj-lt"/>
                <a:ea typeface="+mj-ea"/>
                <a:cs typeface="+mj-cs"/>
              </a:rPr>
              <a:t>außerorts</a:t>
            </a:r>
            <a:r>
              <a:rPr lang="de-DE" sz="20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)</a:t>
            </a:r>
            <a:endParaRPr lang="de-DE" sz="1800" dirty="0">
              <a:latin typeface="+mj-lt"/>
              <a:cs typeface="Arial" pitchFamily="34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242273" y="1522845"/>
            <a:ext cx="3753663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dirty="0">
                <a:latin typeface="+mn-lt"/>
                <a:cs typeface="Arial" panose="020B0604020202020204" pitchFamily="34" charset="0"/>
              </a:rPr>
              <a:t>Führung an der </a:t>
            </a:r>
            <a:r>
              <a:rPr lang="de-DE" sz="18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L 83 </a:t>
            </a:r>
            <a:r>
              <a:rPr lang="de-DE" sz="1800" dirty="0">
                <a:latin typeface="+mn-lt"/>
                <a:cs typeface="Arial" panose="020B0604020202020204" pitchFamily="34" charset="0"/>
              </a:rPr>
              <a:t>oder über </a:t>
            </a:r>
            <a:r>
              <a:rPr lang="de-DE" sz="1800" dirty="0">
                <a:solidFill>
                  <a:srgbClr val="108A41"/>
                </a:solidFill>
                <a:latin typeface="+mn-lt"/>
                <a:cs typeface="Arial" panose="020B0604020202020204" pitchFamily="34" charset="0"/>
              </a:rPr>
              <a:t>Nebenstrecke</a:t>
            </a:r>
            <a:r>
              <a:rPr lang="de-DE" sz="1800" dirty="0">
                <a:latin typeface="+mn-lt"/>
                <a:cs typeface="Arial" panose="020B0604020202020204" pitchFamily="34" charset="0"/>
              </a:rPr>
              <a:t>?</a:t>
            </a:r>
          </a:p>
        </p:txBody>
      </p:sp>
      <p:sp>
        <p:nvSpPr>
          <p:cNvPr id="7" name="Ellipse 6"/>
          <p:cNvSpPr/>
          <p:nvPr/>
        </p:nvSpPr>
        <p:spPr>
          <a:xfrm rot="1733657">
            <a:off x="6552720" y="5119747"/>
            <a:ext cx="1554829" cy="421798"/>
          </a:xfrm>
          <a:prstGeom prst="ellipse">
            <a:avLst/>
          </a:prstGeom>
          <a:solidFill>
            <a:srgbClr val="2C689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Ellipse 8"/>
          <p:cNvSpPr/>
          <p:nvPr/>
        </p:nvSpPr>
        <p:spPr>
          <a:xfrm rot="1516168">
            <a:off x="5527297" y="4535883"/>
            <a:ext cx="1404429" cy="404746"/>
          </a:xfrm>
          <a:prstGeom prst="ellipse">
            <a:avLst/>
          </a:prstGeom>
          <a:solidFill>
            <a:srgbClr val="2C689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Ellipse 9"/>
          <p:cNvSpPr/>
          <p:nvPr/>
        </p:nvSpPr>
        <p:spPr>
          <a:xfrm rot="1733657">
            <a:off x="4734081" y="4516724"/>
            <a:ext cx="869867" cy="315041"/>
          </a:xfrm>
          <a:prstGeom prst="ellipse">
            <a:avLst/>
          </a:prstGeom>
          <a:solidFill>
            <a:srgbClr val="108A41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Ellipse 10"/>
          <p:cNvSpPr/>
          <p:nvPr/>
        </p:nvSpPr>
        <p:spPr>
          <a:xfrm rot="524964">
            <a:off x="4947559" y="4285069"/>
            <a:ext cx="713299" cy="258623"/>
          </a:xfrm>
          <a:prstGeom prst="ellipse">
            <a:avLst/>
          </a:prstGeom>
          <a:solidFill>
            <a:srgbClr val="2C689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Ellipse 12"/>
          <p:cNvSpPr/>
          <p:nvPr/>
        </p:nvSpPr>
        <p:spPr>
          <a:xfrm rot="18909012">
            <a:off x="7232738" y="5819613"/>
            <a:ext cx="876156" cy="351479"/>
          </a:xfrm>
          <a:prstGeom prst="ellipse">
            <a:avLst/>
          </a:prstGeom>
          <a:solidFill>
            <a:srgbClr val="108A41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/>
          <p:cNvSpPr/>
          <p:nvPr/>
        </p:nvSpPr>
        <p:spPr>
          <a:xfrm rot="3392544">
            <a:off x="6819892" y="5829856"/>
            <a:ext cx="869867" cy="315041"/>
          </a:xfrm>
          <a:prstGeom prst="ellipse">
            <a:avLst/>
          </a:prstGeom>
          <a:solidFill>
            <a:srgbClr val="108A41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Ellipse 15"/>
          <p:cNvSpPr/>
          <p:nvPr/>
        </p:nvSpPr>
        <p:spPr>
          <a:xfrm rot="2235187">
            <a:off x="6200663" y="5089422"/>
            <a:ext cx="1031777" cy="399065"/>
          </a:xfrm>
          <a:prstGeom prst="ellipse">
            <a:avLst/>
          </a:prstGeom>
          <a:solidFill>
            <a:srgbClr val="108A41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Ellipse 16"/>
          <p:cNvSpPr/>
          <p:nvPr/>
        </p:nvSpPr>
        <p:spPr>
          <a:xfrm rot="882130">
            <a:off x="5398949" y="4798840"/>
            <a:ext cx="1031777" cy="399065"/>
          </a:xfrm>
          <a:prstGeom prst="ellipse">
            <a:avLst/>
          </a:prstGeom>
          <a:solidFill>
            <a:srgbClr val="108A41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Textplatzhalter 3">
            <a:extLst>
              <a:ext uri="{FF2B5EF4-FFF2-40B4-BE49-F238E27FC236}">
                <a16:creationId xmlns:a16="http://schemas.microsoft.com/office/drawing/2014/main" id="{438C82C9-CFFE-43BB-9432-3F8C0AD3FD2E}"/>
              </a:ext>
            </a:extLst>
          </p:cNvPr>
          <p:cNvSpPr txBox="1">
            <a:spLocks/>
          </p:cNvSpPr>
          <p:nvPr/>
        </p:nvSpPr>
        <p:spPr>
          <a:xfrm>
            <a:off x="4712111" y="1522845"/>
            <a:ext cx="4315960" cy="73342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2000" kern="0" dirty="0">
                <a:cs typeface="Calibri" panose="020F0502020204030204" pitchFamily="34" charset="0"/>
              </a:rPr>
              <a:t>Vergleich der möglichen Verbindungen: </a:t>
            </a:r>
            <a:br>
              <a:rPr lang="de-DE" kern="0" dirty="0">
                <a:cs typeface="Calibri" panose="020F0502020204030204" pitchFamily="34" charset="0"/>
              </a:rPr>
            </a:br>
            <a:r>
              <a:rPr lang="de-DE" sz="2000" b="1" kern="0" dirty="0" err="1">
                <a:cs typeface="Calibri" panose="020F0502020204030204" pitchFamily="34" charset="0"/>
              </a:rPr>
              <a:t>Umwegfaktor</a:t>
            </a:r>
            <a:r>
              <a:rPr lang="de-DE" sz="2000" b="1" kern="0" dirty="0">
                <a:cs typeface="Calibri" panose="020F0502020204030204" pitchFamily="34" charset="0"/>
              </a:rPr>
              <a:t> sollte &lt; 1,2 sein</a:t>
            </a:r>
            <a:endParaRPr lang="de-DE" b="1" kern="0" dirty="0">
              <a:cs typeface="Calibri" panose="020F0502020204030204" pitchFamily="34" charset="0"/>
            </a:endParaRPr>
          </a:p>
        </p:txBody>
      </p:sp>
      <p:sp>
        <p:nvSpPr>
          <p:cNvPr id="19" name="Textplatzhalter 3">
            <a:extLst>
              <a:ext uri="{FF2B5EF4-FFF2-40B4-BE49-F238E27FC236}">
                <a16:creationId xmlns:a16="http://schemas.microsoft.com/office/drawing/2014/main" id="{438C82C9-CFFE-43BB-9432-3F8C0AD3FD2E}"/>
              </a:ext>
            </a:extLst>
          </p:cNvPr>
          <p:cNvSpPr txBox="1">
            <a:spLocks/>
          </p:cNvSpPr>
          <p:nvPr/>
        </p:nvSpPr>
        <p:spPr>
          <a:xfrm>
            <a:off x="5508103" y="3069029"/>
            <a:ext cx="3516398" cy="124896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2000" kern="0" dirty="0">
                <a:cs typeface="Calibri" panose="020F0502020204030204" pitchFamily="34" charset="0"/>
              </a:rPr>
              <a:t>Vergleich der möglichen Verbindungen: </a:t>
            </a:r>
            <a:br>
              <a:rPr lang="de-DE" sz="2000" kern="0" dirty="0">
                <a:cs typeface="Calibri" panose="020F0502020204030204" pitchFamily="34" charset="0"/>
              </a:rPr>
            </a:br>
            <a:r>
              <a:rPr lang="de-DE" sz="1800" b="1" kern="0" dirty="0" err="1">
                <a:cs typeface="Calibri" panose="020F0502020204030204" pitchFamily="34" charset="0"/>
              </a:rPr>
              <a:t>Umwegfaktor</a:t>
            </a:r>
            <a:r>
              <a:rPr lang="de-DE" sz="1800" b="1" kern="0" dirty="0">
                <a:cs typeface="Calibri" panose="020F0502020204030204" pitchFamily="34" charset="0"/>
              </a:rPr>
              <a:t> für Nebenstrecke liegt bei 1,25</a:t>
            </a:r>
            <a:endParaRPr lang="de-DE" sz="2000" b="1" kern="0" dirty="0">
              <a:cs typeface="Calibri" panose="020F0502020204030204" pitchFamily="34" charset="0"/>
            </a:endParaRPr>
          </a:p>
        </p:txBody>
      </p:sp>
      <p:sp>
        <p:nvSpPr>
          <p:cNvPr id="20" name="Textfeld 19">
            <a:extLst>
              <a:ext uri="{FF2B5EF4-FFF2-40B4-BE49-F238E27FC236}">
                <a16:creationId xmlns:a16="http://schemas.microsoft.com/office/drawing/2014/main" id="{22B65D33-E151-EF84-5C64-FD3B048935F8}"/>
              </a:ext>
            </a:extLst>
          </p:cNvPr>
          <p:cNvSpPr txBox="1"/>
          <p:nvPr/>
        </p:nvSpPr>
        <p:spPr>
          <a:xfrm>
            <a:off x="4712111" y="741544"/>
            <a:ext cx="4324385" cy="72327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18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L 83 zw. </a:t>
            </a:r>
            <a:r>
              <a:rPr lang="de-DE" sz="1800" b="1" dirty="0" err="1">
                <a:solidFill>
                  <a:srgbClr val="13A850"/>
                </a:solidFill>
                <a:latin typeface="+mj-lt"/>
                <a:ea typeface="+mj-ea"/>
                <a:cs typeface="+mj-cs"/>
              </a:rPr>
              <a:t>Bölingen</a:t>
            </a:r>
            <a:r>
              <a:rPr lang="de-DE" sz="18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 und </a:t>
            </a:r>
            <a:r>
              <a:rPr lang="de-DE" sz="1800" b="1" dirty="0" err="1">
                <a:solidFill>
                  <a:srgbClr val="13A850"/>
                </a:solidFill>
                <a:latin typeface="+mj-lt"/>
                <a:ea typeface="+mj-ea"/>
                <a:cs typeface="+mj-cs"/>
              </a:rPr>
              <a:t>Vettelhoven</a:t>
            </a:r>
            <a:r>
              <a:rPr lang="de-DE" sz="18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:</a:t>
            </a:r>
          </a:p>
          <a:p>
            <a:pPr>
              <a:spcAft>
                <a:spcPts val="600"/>
              </a:spcAft>
              <a:tabLst>
                <a:tab pos="0" algn="l"/>
              </a:tabLst>
            </a:pPr>
            <a:r>
              <a:rPr lang="de-DE" sz="1800" dirty="0">
                <a:latin typeface="+mj-lt"/>
              </a:rPr>
              <a:t>4.933 </a:t>
            </a:r>
            <a:r>
              <a:rPr lang="de-DE" sz="1800" dirty="0">
                <a:latin typeface="+mj-lt"/>
                <a:cs typeface="Arial" pitchFamily="34" charset="0"/>
              </a:rPr>
              <a:t>DTV bei T-100 = </a:t>
            </a:r>
            <a:r>
              <a:rPr lang="de-DE" sz="1800" b="1" dirty="0">
                <a:latin typeface="+mj-lt"/>
                <a:cs typeface="Arial" pitchFamily="34" charset="0"/>
              </a:rPr>
              <a:t>Neubau</a:t>
            </a:r>
          </a:p>
        </p:txBody>
      </p:sp>
      <p:sp>
        <p:nvSpPr>
          <p:cNvPr id="22" name="Textfeld 21"/>
          <p:cNvSpPr txBox="1"/>
          <p:nvPr/>
        </p:nvSpPr>
        <p:spPr>
          <a:xfrm>
            <a:off x="5508103" y="2326952"/>
            <a:ext cx="3528393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dirty="0">
                <a:latin typeface="+mn-lt"/>
                <a:cs typeface="Arial" panose="020B0604020202020204" pitchFamily="34" charset="0"/>
              </a:rPr>
              <a:t>Führung an der </a:t>
            </a:r>
            <a:r>
              <a:rPr lang="de-DE" sz="18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L 83 (1.600 m) </a:t>
            </a:r>
            <a:r>
              <a:rPr lang="de-DE" sz="1800" dirty="0">
                <a:latin typeface="+mn-lt"/>
                <a:cs typeface="Arial" panose="020B0604020202020204" pitchFamily="34" charset="0"/>
              </a:rPr>
              <a:t>oder über </a:t>
            </a:r>
            <a:r>
              <a:rPr lang="de-DE" sz="1800" b="1" dirty="0">
                <a:solidFill>
                  <a:srgbClr val="108A41"/>
                </a:solidFill>
                <a:latin typeface="+mn-lt"/>
                <a:cs typeface="Arial" panose="020B0604020202020204" pitchFamily="34" charset="0"/>
              </a:rPr>
              <a:t>Nebenstrecke</a:t>
            </a:r>
            <a:r>
              <a:rPr lang="de-DE" sz="1800" dirty="0">
                <a:solidFill>
                  <a:srgbClr val="108A4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de-DE" sz="1800" b="1" dirty="0">
                <a:solidFill>
                  <a:srgbClr val="108A41"/>
                </a:solidFill>
                <a:latin typeface="+mn-lt"/>
                <a:cs typeface="Arial" panose="020B0604020202020204" pitchFamily="34" charset="0"/>
              </a:rPr>
              <a:t>(2.000 m)</a:t>
            </a:r>
            <a:r>
              <a:rPr lang="de-DE" sz="1800" dirty="0">
                <a:latin typeface="+mn-lt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3" name="Textfeld 22"/>
          <p:cNvSpPr txBox="1"/>
          <p:nvPr/>
        </p:nvSpPr>
        <p:spPr>
          <a:xfrm>
            <a:off x="237926" y="4817846"/>
            <a:ext cx="3133750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b="1" dirty="0">
                <a:latin typeface="+mn-lt"/>
                <a:cs typeface="Arial" panose="020B0604020202020204" pitchFamily="34" charset="0"/>
              </a:rPr>
              <a:t>Zwischen </a:t>
            </a:r>
            <a:r>
              <a:rPr lang="de-DE" sz="1800" b="1" dirty="0" err="1">
                <a:latin typeface="+mn-lt"/>
                <a:cs typeface="Arial" panose="020B0604020202020204" pitchFamily="34" charset="0"/>
              </a:rPr>
              <a:t>Bölingen</a:t>
            </a:r>
            <a:r>
              <a:rPr lang="de-DE" sz="1800" b="1" dirty="0">
                <a:latin typeface="+mn-lt"/>
                <a:cs typeface="Arial" panose="020B0604020202020204" pitchFamily="34" charset="0"/>
              </a:rPr>
              <a:t> und </a:t>
            </a:r>
            <a:r>
              <a:rPr lang="de-DE" sz="1800" b="1" dirty="0" err="1">
                <a:latin typeface="+mn-lt"/>
                <a:cs typeface="Arial" panose="020B0604020202020204" pitchFamily="34" charset="0"/>
              </a:rPr>
              <a:t>Vettelhoven</a:t>
            </a:r>
            <a:r>
              <a:rPr lang="de-DE" sz="1800" b="1" dirty="0">
                <a:latin typeface="+mn-lt"/>
                <a:cs typeface="Arial" panose="020B0604020202020204" pitchFamily="34" charset="0"/>
              </a:rPr>
              <a:t> wird der Neubau eines Radweges an der L 83 empfohlen (</a:t>
            </a:r>
            <a:r>
              <a:rPr lang="de-DE" sz="1800" b="1" dirty="0" err="1">
                <a:latin typeface="+mn-lt"/>
                <a:cs typeface="Arial" panose="020B0604020202020204" pitchFamily="34" charset="0"/>
              </a:rPr>
              <a:t>Zielnetz</a:t>
            </a:r>
            <a:r>
              <a:rPr lang="de-DE" sz="1800" b="1" dirty="0">
                <a:latin typeface="+mn-lt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24" name="Textfeld 23"/>
          <p:cNvSpPr txBox="1"/>
          <p:nvPr/>
        </p:nvSpPr>
        <p:spPr>
          <a:xfrm>
            <a:off x="250825" y="6104704"/>
            <a:ext cx="312519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b="1" dirty="0">
                <a:latin typeface="+mn-lt"/>
                <a:cs typeface="Arial" panose="020B0604020202020204" pitchFamily="34" charset="0"/>
              </a:rPr>
              <a:t>Nebenstrecke als Startnetz!</a:t>
            </a:r>
          </a:p>
        </p:txBody>
      </p:sp>
    </p:spTree>
    <p:extLst>
      <p:ext uri="{BB962C8B-B14F-4D97-AF65-F5344CB8AC3E}">
        <p14:creationId xmlns:p14="http://schemas.microsoft.com/office/powerpoint/2010/main" val="23056749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95" y="188640"/>
            <a:ext cx="8512123" cy="6669360"/>
          </a:xfrm>
          <a:prstGeom prst="rect">
            <a:avLst/>
          </a:prstGeom>
        </p:spPr>
      </p:pic>
      <p:sp>
        <p:nvSpPr>
          <p:cNvPr id="4" name="Text Box 5">
            <a:extLst>
              <a:ext uri="{FF2B5EF4-FFF2-40B4-BE49-F238E27FC236}">
                <a16:creationId xmlns:a16="http://schemas.microsoft.com/office/drawing/2014/main" id="{FD348F3C-AF13-4AED-95C7-7944F03EC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0" y="332656"/>
            <a:ext cx="4910485" cy="201622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r>
              <a:rPr lang="de-DE" altLang="de-DE" b="1" dirty="0">
                <a:solidFill>
                  <a:srgbClr val="0070C0"/>
                </a:solidFill>
              </a:rPr>
              <a:t>Landwirtschaftliche Wege</a:t>
            </a:r>
          </a:p>
          <a:p>
            <a:pPr eaLnBrk="1" hangingPunct="1">
              <a:defRPr/>
            </a:pPr>
            <a:r>
              <a:rPr lang="de-DE" altLang="de-DE" dirty="0">
                <a:solidFill>
                  <a:srgbClr val="0070C0"/>
                </a:solidFill>
              </a:rPr>
              <a:t>LW-Verkehr und Radverkehr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de-DE" altLang="de-DE" dirty="0">
                <a:solidFill>
                  <a:srgbClr val="0070C0"/>
                </a:solidFill>
              </a:rPr>
              <a:t>Wie kann man ein Miteinander regeln?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de-DE" altLang="de-DE" dirty="0">
                <a:solidFill>
                  <a:srgbClr val="0070C0"/>
                </a:solidFill>
              </a:rPr>
              <a:t>Wer reinigt die Wege? 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71" y="4550523"/>
            <a:ext cx="4622453" cy="226674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763" y="4582382"/>
            <a:ext cx="3785155" cy="2234882"/>
          </a:xfrm>
          <a:prstGeom prst="rect">
            <a:avLst/>
          </a:prstGeom>
        </p:spPr>
      </p:pic>
      <p:sp>
        <p:nvSpPr>
          <p:cNvPr id="8" name="Text Box 5">
            <a:extLst>
              <a:ext uri="{FF2B5EF4-FFF2-40B4-BE49-F238E27FC236}">
                <a16:creationId xmlns:a16="http://schemas.microsoft.com/office/drawing/2014/main" id="{FD348F3C-AF13-4AED-95C7-7944F03EC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56230" y="6630010"/>
            <a:ext cx="1872208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r>
              <a:rPr lang="de-DE" altLang="de-DE" sz="1050" dirty="0"/>
              <a:t>Beispiel aus Niedersachsen</a:t>
            </a:r>
            <a:endParaRPr lang="de-DE" altLang="de-DE" sz="1400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19" t="8001" r="-907" b="31100"/>
          <a:stretch/>
        </p:blipFill>
        <p:spPr>
          <a:xfrm>
            <a:off x="6835824" y="186595"/>
            <a:ext cx="1873445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0163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5" y="757980"/>
            <a:ext cx="8785671" cy="577428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2" name="Titel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400" dirty="0"/>
              <a:t>Planungsbeispiel: Achse BNA – Grafschaft - Rheinbach</a:t>
            </a:r>
            <a:br>
              <a:rPr lang="de-DE" sz="2400" dirty="0"/>
            </a:br>
            <a:endParaRPr lang="de-DE" sz="2000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22B65D33-E151-EF84-5C64-FD3B048935F8}"/>
              </a:ext>
            </a:extLst>
          </p:cNvPr>
          <p:cNvSpPr txBox="1"/>
          <p:nvPr/>
        </p:nvSpPr>
        <p:spPr>
          <a:xfrm>
            <a:off x="5356669" y="740210"/>
            <a:ext cx="3679827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tabLst>
                <a:tab pos="0" algn="l"/>
              </a:tabLst>
            </a:pPr>
            <a:r>
              <a:rPr lang="de-DE" sz="20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Abschnitt </a:t>
            </a:r>
            <a:r>
              <a:rPr lang="de-DE" sz="2000" b="1" dirty="0" err="1">
                <a:solidFill>
                  <a:srgbClr val="13A850"/>
                </a:solidFill>
                <a:latin typeface="+mj-lt"/>
                <a:ea typeface="+mj-ea"/>
                <a:cs typeface="+mj-cs"/>
              </a:rPr>
              <a:t>Vettelhoven</a:t>
            </a:r>
            <a:r>
              <a:rPr lang="de-DE" sz="20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 – </a:t>
            </a:r>
            <a:r>
              <a:rPr lang="de-DE" sz="2000" b="1" dirty="0" err="1">
                <a:solidFill>
                  <a:srgbClr val="13A850"/>
                </a:solidFill>
                <a:latin typeface="+mj-lt"/>
                <a:ea typeface="+mj-ea"/>
                <a:cs typeface="+mj-cs"/>
              </a:rPr>
              <a:t>Gelsdorf</a:t>
            </a:r>
            <a:r>
              <a:rPr lang="de-DE" sz="20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 (</a:t>
            </a:r>
            <a:r>
              <a:rPr lang="de-DE" sz="2000" b="1" dirty="0" err="1">
                <a:solidFill>
                  <a:srgbClr val="13A850"/>
                </a:solidFill>
                <a:latin typeface="+mj-lt"/>
                <a:ea typeface="+mj-ea"/>
                <a:cs typeface="+mj-cs"/>
              </a:rPr>
              <a:t>außerorts</a:t>
            </a:r>
            <a:r>
              <a:rPr lang="de-DE" sz="20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)</a:t>
            </a:r>
            <a:endParaRPr lang="de-DE" sz="1800" dirty="0">
              <a:latin typeface="+mj-lt"/>
              <a:cs typeface="Arial" pitchFamily="34" charset="0"/>
            </a:endParaRPr>
          </a:p>
        </p:txBody>
      </p:sp>
      <p:sp>
        <p:nvSpPr>
          <p:cNvPr id="7" name="Ellipse 6"/>
          <p:cNvSpPr/>
          <p:nvPr/>
        </p:nvSpPr>
        <p:spPr>
          <a:xfrm rot="1733657">
            <a:off x="2057442" y="2714043"/>
            <a:ext cx="1554829" cy="521702"/>
          </a:xfrm>
          <a:prstGeom prst="ellipse">
            <a:avLst/>
          </a:prstGeom>
          <a:solidFill>
            <a:srgbClr val="2C689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Ellipse 8"/>
          <p:cNvSpPr/>
          <p:nvPr/>
        </p:nvSpPr>
        <p:spPr>
          <a:xfrm rot="2104764">
            <a:off x="3123476" y="3586935"/>
            <a:ext cx="1968339" cy="572229"/>
          </a:xfrm>
          <a:prstGeom prst="ellipse">
            <a:avLst/>
          </a:prstGeom>
          <a:solidFill>
            <a:srgbClr val="2C689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Ellipse 9"/>
          <p:cNvSpPr/>
          <p:nvPr/>
        </p:nvSpPr>
        <p:spPr>
          <a:xfrm rot="852158">
            <a:off x="648281" y="2031484"/>
            <a:ext cx="1729395" cy="553040"/>
          </a:xfrm>
          <a:prstGeom prst="ellipse">
            <a:avLst/>
          </a:prstGeom>
          <a:solidFill>
            <a:srgbClr val="2C689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/>
          <p:cNvSpPr txBox="1"/>
          <p:nvPr/>
        </p:nvSpPr>
        <p:spPr>
          <a:xfrm>
            <a:off x="5350113" y="1515050"/>
            <a:ext cx="368165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dirty="0">
                <a:latin typeface="+mn-lt"/>
                <a:cs typeface="Arial" panose="020B0604020202020204" pitchFamily="34" charset="0"/>
              </a:rPr>
              <a:t>Führung an der </a:t>
            </a:r>
            <a:r>
              <a:rPr lang="de-DE" sz="18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L 83 </a:t>
            </a:r>
            <a:r>
              <a:rPr lang="de-DE" sz="1800" dirty="0">
                <a:latin typeface="+mn-lt"/>
                <a:cs typeface="Arial" panose="020B0604020202020204" pitchFamily="34" charset="0"/>
              </a:rPr>
              <a:t>oder über </a:t>
            </a:r>
            <a:r>
              <a:rPr lang="de-DE" sz="1800" dirty="0">
                <a:solidFill>
                  <a:srgbClr val="108A41"/>
                </a:solidFill>
                <a:latin typeface="+mn-lt"/>
                <a:cs typeface="Arial" panose="020B0604020202020204" pitchFamily="34" charset="0"/>
              </a:rPr>
              <a:t>Nebenstrecke</a:t>
            </a:r>
            <a:r>
              <a:rPr lang="de-DE" sz="1800" dirty="0">
                <a:latin typeface="+mn-lt"/>
                <a:cs typeface="Arial" panose="020B0604020202020204" pitchFamily="34" charset="0"/>
              </a:rPr>
              <a:t>?</a:t>
            </a:r>
          </a:p>
        </p:txBody>
      </p:sp>
      <p:sp>
        <p:nvSpPr>
          <p:cNvPr id="15" name="Textplatzhalter 3">
            <a:extLst>
              <a:ext uri="{FF2B5EF4-FFF2-40B4-BE49-F238E27FC236}">
                <a16:creationId xmlns:a16="http://schemas.microsoft.com/office/drawing/2014/main" id="{438C82C9-CFFE-43BB-9432-3F8C0AD3FD2E}"/>
              </a:ext>
            </a:extLst>
          </p:cNvPr>
          <p:cNvSpPr txBox="1">
            <a:spLocks/>
          </p:cNvSpPr>
          <p:nvPr/>
        </p:nvSpPr>
        <p:spPr>
          <a:xfrm>
            <a:off x="5148064" y="3278412"/>
            <a:ext cx="3888432" cy="73342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800" kern="0" dirty="0">
                <a:cs typeface="Calibri" panose="020F0502020204030204" pitchFamily="34" charset="0"/>
              </a:rPr>
              <a:t>Vergleich der möglichen Verbindungen: </a:t>
            </a:r>
            <a:br>
              <a:rPr lang="de-DE" sz="2000" kern="0" dirty="0">
                <a:cs typeface="Calibri" panose="020F0502020204030204" pitchFamily="34" charset="0"/>
              </a:rPr>
            </a:br>
            <a:r>
              <a:rPr lang="de-DE" sz="1800" b="1" kern="0" dirty="0" err="1">
                <a:cs typeface="Calibri" panose="020F0502020204030204" pitchFamily="34" charset="0"/>
              </a:rPr>
              <a:t>Umwegfaktor</a:t>
            </a:r>
            <a:r>
              <a:rPr lang="de-DE" sz="1800" b="1" kern="0" dirty="0">
                <a:cs typeface="Calibri" panose="020F0502020204030204" pitchFamily="34" charset="0"/>
              </a:rPr>
              <a:t> sollte &lt; 1,2 sein</a:t>
            </a:r>
            <a:endParaRPr lang="de-DE" sz="2000" b="1" kern="0" dirty="0">
              <a:cs typeface="Calibri" panose="020F0502020204030204" pitchFamily="34" charset="0"/>
            </a:endParaRP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22B65D33-E151-EF84-5C64-FD3B048935F8}"/>
              </a:ext>
            </a:extLst>
          </p:cNvPr>
          <p:cNvSpPr txBox="1"/>
          <p:nvPr/>
        </p:nvSpPr>
        <p:spPr>
          <a:xfrm>
            <a:off x="5354841" y="2236998"/>
            <a:ext cx="3672200" cy="72327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18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L 83 zw. </a:t>
            </a:r>
            <a:r>
              <a:rPr lang="de-DE" sz="1800" b="1" dirty="0" err="1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Vettelhoven</a:t>
            </a:r>
            <a:r>
              <a:rPr lang="de-DE" sz="18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 und </a:t>
            </a:r>
            <a:r>
              <a:rPr lang="de-DE" sz="1800" b="1" dirty="0" err="1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Gelsdorf</a:t>
            </a:r>
            <a:r>
              <a:rPr lang="de-DE" sz="18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:</a:t>
            </a:r>
          </a:p>
          <a:p>
            <a:pPr>
              <a:spcAft>
                <a:spcPts val="600"/>
              </a:spcAft>
              <a:tabLst>
                <a:tab pos="0" algn="l"/>
              </a:tabLst>
            </a:pPr>
            <a:r>
              <a:rPr lang="de-DE" sz="1800" dirty="0">
                <a:latin typeface="+mj-lt"/>
              </a:rPr>
              <a:t>4.933 </a:t>
            </a:r>
            <a:r>
              <a:rPr lang="de-DE" sz="1800" dirty="0">
                <a:latin typeface="+mj-lt"/>
                <a:cs typeface="Arial" pitchFamily="34" charset="0"/>
              </a:rPr>
              <a:t>DTV bei T-100 = </a:t>
            </a:r>
            <a:r>
              <a:rPr lang="de-DE" sz="1800" b="1" dirty="0">
                <a:latin typeface="+mj-lt"/>
                <a:cs typeface="Arial" pitchFamily="34" charset="0"/>
              </a:rPr>
              <a:t>Neubau</a:t>
            </a:r>
          </a:p>
        </p:txBody>
      </p:sp>
      <p:sp>
        <p:nvSpPr>
          <p:cNvPr id="18" name="Textfeld 17"/>
          <p:cNvSpPr txBox="1"/>
          <p:nvPr/>
        </p:nvSpPr>
        <p:spPr>
          <a:xfrm>
            <a:off x="5148064" y="4109487"/>
            <a:ext cx="388843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dirty="0">
                <a:latin typeface="+mn-lt"/>
                <a:cs typeface="Arial" panose="020B0604020202020204" pitchFamily="34" charset="0"/>
              </a:rPr>
              <a:t>Führung an der </a:t>
            </a:r>
            <a:r>
              <a:rPr lang="de-DE" sz="1800" b="1" dirty="0">
                <a:solidFill>
                  <a:schemeClr val="tx2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L 83 (2.300 m) </a:t>
            </a:r>
            <a:r>
              <a:rPr lang="de-DE" sz="1800" dirty="0">
                <a:latin typeface="+mn-lt"/>
                <a:cs typeface="Arial" panose="020B0604020202020204" pitchFamily="34" charset="0"/>
              </a:rPr>
              <a:t>oder über </a:t>
            </a:r>
            <a:r>
              <a:rPr lang="de-DE" sz="1800" b="1" dirty="0">
                <a:solidFill>
                  <a:srgbClr val="108A41"/>
                </a:solidFill>
                <a:latin typeface="+mn-lt"/>
                <a:cs typeface="Arial" panose="020B0604020202020204" pitchFamily="34" charset="0"/>
              </a:rPr>
              <a:t>Nebenstrecke (3.000 m)</a:t>
            </a:r>
            <a:r>
              <a:rPr lang="de-DE" sz="1800" dirty="0">
                <a:latin typeface="+mn-lt"/>
                <a:cs typeface="Arial" panose="020B0604020202020204" pitchFamily="34" charset="0"/>
              </a:rPr>
              <a:t>?</a:t>
            </a:r>
          </a:p>
        </p:txBody>
      </p:sp>
      <p:sp>
        <p:nvSpPr>
          <p:cNvPr id="19" name="Textplatzhalter 3">
            <a:extLst>
              <a:ext uri="{FF2B5EF4-FFF2-40B4-BE49-F238E27FC236}">
                <a16:creationId xmlns:a16="http://schemas.microsoft.com/office/drawing/2014/main" id="{438C82C9-CFFE-43BB-9432-3F8C0AD3FD2E}"/>
              </a:ext>
            </a:extLst>
          </p:cNvPr>
          <p:cNvSpPr txBox="1">
            <a:spLocks/>
          </p:cNvSpPr>
          <p:nvPr/>
        </p:nvSpPr>
        <p:spPr>
          <a:xfrm>
            <a:off x="4082677" y="5788576"/>
            <a:ext cx="4953819" cy="74369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2000" kern="0" dirty="0">
                <a:cs typeface="Calibri" panose="020F0502020204030204" pitchFamily="34" charset="0"/>
              </a:rPr>
              <a:t>Vergleich der möglichen Verbindungen: </a:t>
            </a:r>
            <a:br>
              <a:rPr lang="de-DE" sz="2000" kern="0" dirty="0">
                <a:cs typeface="Calibri" panose="020F0502020204030204" pitchFamily="34" charset="0"/>
              </a:rPr>
            </a:br>
            <a:r>
              <a:rPr lang="de-DE" sz="2000" b="1" kern="0" dirty="0" err="1">
                <a:cs typeface="Calibri" panose="020F0502020204030204" pitchFamily="34" charset="0"/>
              </a:rPr>
              <a:t>Umwegfaktor</a:t>
            </a:r>
            <a:r>
              <a:rPr lang="de-DE" sz="2000" b="1" kern="0" dirty="0">
                <a:cs typeface="Calibri" panose="020F0502020204030204" pitchFamily="34" charset="0"/>
              </a:rPr>
              <a:t> für Nebenstrecke liegt bei 1,30</a:t>
            </a:r>
            <a:endParaRPr lang="de-DE" b="1" kern="0" dirty="0">
              <a:cs typeface="Calibri" panose="020F0502020204030204" pitchFamily="34" charset="0"/>
            </a:endParaRPr>
          </a:p>
        </p:txBody>
      </p:sp>
      <p:sp>
        <p:nvSpPr>
          <p:cNvPr id="21" name="Ellipse 20"/>
          <p:cNvSpPr/>
          <p:nvPr/>
        </p:nvSpPr>
        <p:spPr>
          <a:xfrm rot="20134954">
            <a:off x="3869589" y="4559081"/>
            <a:ext cx="1031777" cy="489396"/>
          </a:xfrm>
          <a:prstGeom prst="ellipse">
            <a:avLst/>
          </a:prstGeom>
          <a:solidFill>
            <a:srgbClr val="108A41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Ellipse 21"/>
          <p:cNvSpPr/>
          <p:nvPr/>
        </p:nvSpPr>
        <p:spPr>
          <a:xfrm rot="580058">
            <a:off x="2619024" y="4688448"/>
            <a:ext cx="1392779" cy="489396"/>
          </a:xfrm>
          <a:prstGeom prst="ellipse">
            <a:avLst/>
          </a:prstGeom>
          <a:solidFill>
            <a:srgbClr val="108A41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/>
          <p:cNvSpPr/>
          <p:nvPr/>
        </p:nvSpPr>
        <p:spPr>
          <a:xfrm rot="2280323">
            <a:off x="1484044" y="4189291"/>
            <a:ext cx="1392779" cy="489396"/>
          </a:xfrm>
          <a:prstGeom prst="ellipse">
            <a:avLst/>
          </a:prstGeom>
          <a:solidFill>
            <a:srgbClr val="108A41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/>
          <p:cNvSpPr/>
          <p:nvPr/>
        </p:nvSpPr>
        <p:spPr>
          <a:xfrm rot="2614225">
            <a:off x="408216" y="3136735"/>
            <a:ext cx="1537788" cy="574948"/>
          </a:xfrm>
          <a:prstGeom prst="ellipse">
            <a:avLst/>
          </a:prstGeom>
          <a:solidFill>
            <a:srgbClr val="108A41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/>
          <p:cNvSpPr/>
          <p:nvPr/>
        </p:nvSpPr>
        <p:spPr>
          <a:xfrm rot="5173372">
            <a:off x="106462" y="2278098"/>
            <a:ext cx="1144676" cy="574948"/>
          </a:xfrm>
          <a:prstGeom prst="ellipse">
            <a:avLst/>
          </a:prstGeom>
          <a:solidFill>
            <a:srgbClr val="108A41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Textfeld 25"/>
          <p:cNvSpPr txBox="1"/>
          <p:nvPr/>
        </p:nvSpPr>
        <p:spPr>
          <a:xfrm>
            <a:off x="245278" y="4869160"/>
            <a:ext cx="3580502" cy="92333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b="1" dirty="0">
                <a:latin typeface="+mn-lt"/>
                <a:cs typeface="Arial" panose="020B0604020202020204" pitchFamily="34" charset="0"/>
              </a:rPr>
              <a:t>Zwischen </a:t>
            </a:r>
            <a:r>
              <a:rPr lang="de-DE" sz="1800" b="1" dirty="0" err="1">
                <a:latin typeface="+mn-lt"/>
                <a:cs typeface="Arial" panose="020B0604020202020204" pitchFamily="34" charset="0"/>
              </a:rPr>
              <a:t>Vettelhoven</a:t>
            </a:r>
            <a:r>
              <a:rPr lang="de-DE" sz="1800" b="1" dirty="0">
                <a:latin typeface="+mn-lt"/>
                <a:cs typeface="Arial" panose="020B0604020202020204" pitchFamily="34" charset="0"/>
              </a:rPr>
              <a:t> und </a:t>
            </a:r>
            <a:r>
              <a:rPr lang="de-DE" sz="1800" b="1" dirty="0" err="1">
                <a:latin typeface="+mn-lt"/>
                <a:cs typeface="Arial" panose="020B0604020202020204" pitchFamily="34" charset="0"/>
              </a:rPr>
              <a:t>Gelsdorf</a:t>
            </a:r>
            <a:r>
              <a:rPr lang="de-DE" sz="1800" b="1" dirty="0">
                <a:latin typeface="+mn-lt"/>
                <a:cs typeface="Arial" panose="020B0604020202020204" pitchFamily="34" charset="0"/>
              </a:rPr>
              <a:t> wird der Neubau eines Radweges an der L 83 empfohlen (</a:t>
            </a:r>
            <a:r>
              <a:rPr lang="de-DE" sz="1800" b="1" dirty="0" err="1">
                <a:latin typeface="+mn-lt"/>
                <a:cs typeface="Arial" panose="020B0604020202020204" pitchFamily="34" charset="0"/>
              </a:rPr>
              <a:t>Zielnetz</a:t>
            </a:r>
            <a:r>
              <a:rPr lang="de-DE" sz="1800" b="1" dirty="0">
                <a:latin typeface="+mn-lt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27" name="Textfeld 26"/>
          <p:cNvSpPr txBox="1"/>
          <p:nvPr/>
        </p:nvSpPr>
        <p:spPr>
          <a:xfrm>
            <a:off x="253653" y="5886526"/>
            <a:ext cx="3563752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b="1" dirty="0">
                <a:latin typeface="+mn-lt"/>
                <a:cs typeface="Arial" panose="020B0604020202020204" pitchFamily="34" charset="0"/>
              </a:rPr>
              <a:t>Nebenstrecke als Startnetz und als Verbindung zum Gewerbegebiet.</a:t>
            </a:r>
          </a:p>
        </p:txBody>
      </p:sp>
    </p:spTree>
    <p:extLst>
      <p:ext uri="{BB962C8B-B14F-4D97-AF65-F5344CB8AC3E}">
        <p14:creationId xmlns:p14="http://schemas.microsoft.com/office/powerpoint/2010/main" val="296768554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40</a:t>
            </a:fld>
            <a:endParaRPr lang="de-DE" dirty="0"/>
          </a:p>
        </p:txBody>
      </p:sp>
      <p:sp>
        <p:nvSpPr>
          <p:cNvPr id="12" name="Titel 8"/>
          <p:cNvSpPr>
            <a:spLocks noGrp="1"/>
          </p:cNvSpPr>
          <p:nvPr>
            <p:ph type="title"/>
          </p:nvPr>
        </p:nvSpPr>
        <p:spPr>
          <a:xfrm>
            <a:off x="250825" y="84733"/>
            <a:ext cx="6912768" cy="895995"/>
          </a:xfrm>
        </p:spPr>
        <p:txBody>
          <a:bodyPr>
            <a:normAutofit/>
          </a:bodyPr>
          <a:lstStyle/>
          <a:p>
            <a:r>
              <a:rPr lang="de-DE" dirty="0"/>
              <a:t>Bestandserfassung und Mängelanalyse</a:t>
            </a:r>
            <a:br>
              <a:rPr lang="de-DE" dirty="0"/>
            </a:br>
            <a:endParaRPr lang="de-DE" sz="2200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773568F0-ADE2-4D3B-B70D-07E64DFD07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11708" y="1196752"/>
            <a:ext cx="8954550" cy="1296144"/>
          </a:xfrm>
          <a:ln w="3175">
            <a:noFill/>
            <a:prstDash val="dash"/>
          </a:ln>
        </p:spPr>
        <p:txBody>
          <a:bodyPr/>
          <a:lstStyle/>
          <a:p>
            <a:pPr marL="0" indent="0">
              <a:buNone/>
            </a:pPr>
            <a:r>
              <a:rPr lang="de-DE" sz="2200" dirty="0">
                <a:latin typeface="+mj-lt"/>
                <a:cs typeface="Arial" pitchFamily="34" charset="0"/>
              </a:rPr>
              <a:t>Insgesamt wurde die bestehende Radverkehrsinfrastruktur auf einer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Gesamtlänge von fast 800 km Länge befahren bzw. es wurden mehr als </a:t>
            </a:r>
            <a:br>
              <a:rPr lang="de-DE" sz="2200" dirty="0">
                <a:latin typeface="+mj-lt"/>
                <a:cs typeface="Arial" pitchFamily="34" charset="0"/>
              </a:rPr>
            </a:br>
            <a:r>
              <a:rPr lang="de-DE" sz="2200" dirty="0">
                <a:latin typeface="+mj-lt"/>
                <a:cs typeface="Arial" pitchFamily="34" charset="0"/>
              </a:rPr>
              <a:t>1.200 Datensätze* erfasst.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DA35152-F92C-406A-9FC5-E8B91496BBBA}"/>
              </a:ext>
            </a:extLst>
          </p:cNvPr>
          <p:cNvSpPr txBox="1"/>
          <p:nvPr/>
        </p:nvSpPr>
        <p:spPr>
          <a:xfrm>
            <a:off x="250825" y="6021288"/>
            <a:ext cx="86810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1600" dirty="0">
                <a:latin typeface="+mj-lt"/>
                <a:cs typeface="Arial" pitchFamily="34" charset="0"/>
              </a:rPr>
              <a:t>* Datensatz = ein Streckenabschnitt mit einheitlichen Attributen (Führungsform, Breite, Ortslage </a:t>
            </a:r>
            <a:r>
              <a:rPr lang="de-DE" sz="1600" dirty="0" err="1">
                <a:latin typeface="+mj-lt"/>
                <a:cs typeface="Arial" pitchFamily="34" charset="0"/>
              </a:rPr>
              <a:t>u.v.m</a:t>
            </a:r>
            <a:r>
              <a:rPr lang="de-DE" sz="1600" dirty="0">
                <a:latin typeface="+mj-lt"/>
                <a:cs typeface="Arial" pitchFamily="34" charset="0"/>
              </a:rPr>
              <a:t>)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01BC37F4-A594-4C36-AB3E-B02F1C85BAB9}"/>
              </a:ext>
            </a:extLst>
          </p:cNvPr>
          <p:cNvSpPr txBox="1"/>
          <p:nvPr/>
        </p:nvSpPr>
        <p:spPr>
          <a:xfrm>
            <a:off x="211708" y="2683132"/>
            <a:ext cx="8932292" cy="3410164"/>
          </a:xfrm>
          <a:prstGeom prst="rect">
            <a:avLst/>
          </a:prstGeom>
          <a:ln w="3175">
            <a:noFill/>
            <a:prstDash val="dash"/>
          </a:ln>
        </p:spPr>
        <p:txBody>
          <a:bodyPr/>
          <a:lstStyle>
            <a:lvl1pPr marL="0" indent="0" eaLnBrk="1" hangingPunct="1">
              <a:spcBef>
                <a:spcPct val="20000"/>
              </a:spcBef>
              <a:buFont typeface="Wingdings" pitchFamily="2" charset="2"/>
              <a:buNone/>
              <a:defRPr sz="2200" b="0" baseline="0">
                <a:latin typeface="+mj-lt"/>
                <a:cs typeface="Arial" pitchFamily="34" charset="0"/>
              </a:defRPr>
            </a:lvl1pPr>
            <a:lvl2pPr marL="742950" indent="-285750" eaLnBrk="1" hangingPunct="1">
              <a:spcBef>
                <a:spcPct val="20000"/>
              </a:spcBef>
              <a:buFont typeface="Wingdings" pitchFamily="2" charset="2"/>
              <a:buChar char="Ø"/>
              <a:defRPr sz="1800">
                <a:latin typeface="Calibri" pitchFamily="34" charset="0"/>
              </a:defRPr>
            </a:lvl2pPr>
            <a:lvl3pPr marL="11430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3pPr>
            <a:lvl4pPr marL="16002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4pPr>
            <a:lvl5pPr marL="2057400" indent="-228600" eaLnBrk="1" hangingPunct="1">
              <a:spcBef>
                <a:spcPct val="20000"/>
              </a:spcBef>
              <a:buNone/>
              <a:defRPr sz="1800"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de-DE" b="1" dirty="0">
                <a:solidFill>
                  <a:srgbClr val="13A850"/>
                </a:solidFill>
              </a:rPr>
              <a:t>Auf Basis der Befahrungsdaten wurden folgende Analysen durchgeführt:</a:t>
            </a:r>
          </a:p>
          <a:p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Netzlücken</a:t>
            </a:r>
            <a:r>
              <a:rPr lang="de-DE" dirty="0"/>
              <a:t> oder nicht ausreichender Infrastruktur auf Basis von Verkehrsbelastungen gemäß ERA (Belastungsbereich)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Breitenmängeln</a:t>
            </a:r>
            <a:r>
              <a:rPr lang="de-DE" dirty="0"/>
              <a:t> gemäß ERA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Ermittlung von </a:t>
            </a:r>
            <a:r>
              <a:rPr lang="de-DE" b="1" dirty="0">
                <a:solidFill>
                  <a:srgbClr val="13A850"/>
                </a:solidFill>
              </a:rPr>
              <a:t>Oberflächenmängeln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298F6BBA-C6FF-4655-B491-189327E8B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038" y="0"/>
            <a:ext cx="10328076" cy="690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platzhalter 10"/>
          <p:cNvSpPr txBox="1">
            <a:spLocks/>
          </p:cNvSpPr>
          <p:nvPr/>
        </p:nvSpPr>
        <p:spPr>
          <a:xfrm>
            <a:off x="193254" y="980728"/>
            <a:ext cx="8964488" cy="1152128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de-DE" sz="4000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3A850"/>
                </a:solidFill>
              </a:rPr>
              <a:t>Unterlagen zur Abstimmung des Maßnahmenprogramms</a:t>
            </a:r>
          </a:p>
          <a:p>
            <a:pPr marL="0" indent="0" algn="ctr"/>
            <a:endParaRPr lang="de-DE" sz="4000" kern="0" dirty="0">
              <a:ln w="9525">
                <a:solidFill>
                  <a:srgbClr val="FFFFFF"/>
                </a:solidFill>
                <a:prstDash val="solid"/>
              </a:ln>
              <a:solidFill>
                <a:srgbClr val="13A8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522188"/>
      </p:ext>
    </p:extLst>
  </p:cSld>
  <p:clrMapOvr>
    <a:masterClrMapping/>
  </p:clrMapOvr>
  <p:transition advTm="341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Maßnahmenprogramm</a:t>
            </a:r>
            <a:br>
              <a:rPr lang="de-DE" dirty="0"/>
            </a:br>
            <a:r>
              <a:rPr lang="de-DE" sz="2200" b="0" dirty="0"/>
              <a:t>Konkrete Maßnahmenplanung und Katastererstellung</a:t>
            </a:r>
            <a:endParaRPr lang="de-DE" sz="2200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438C82C9-CFFE-43BB-9432-3F8C0AD3FD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43321" y="908720"/>
            <a:ext cx="8893175" cy="720080"/>
          </a:xfrm>
          <a:ln w="3175">
            <a:noFill/>
            <a:prstDash val="dash"/>
          </a:ln>
        </p:spPr>
        <p:txBody>
          <a:bodyPr/>
          <a:lstStyle/>
          <a:p>
            <a:pPr marL="0" indent="0">
              <a:buNone/>
            </a:pPr>
            <a:r>
              <a:rPr lang="de-DE" sz="2000" dirty="0">
                <a:cs typeface="Calibri" panose="020F0502020204030204" pitchFamily="34" charset="0"/>
              </a:rPr>
              <a:t>Die Maßnahmenplanung wird weiter konkretisiert. Die Maßnahmen werden ausformuliert und in einem Maßnahmenkataster dokumentiert.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41</a:t>
            </a:fld>
            <a:endParaRPr lang="de-DE" dirty="0"/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42A76E4D-150C-29BF-1242-1A1F1BD992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1657800"/>
            <a:ext cx="3510745" cy="52002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62412744-FB77-D654-084E-19967AD0B9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3703" y="1657800"/>
            <a:ext cx="3510745" cy="520019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7" name="Textplatzhalter 3">
            <a:extLst>
              <a:ext uri="{FF2B5EF4-FFF2-40B4-BE49-F238E27FC236}">
                <a16:creationId xmlns:a16="http://schemas.microsoft.com/office/drawing/2014/main" id="{438C82C9-CFFE-43BB-9432-3F8C0AD3FD2E}"/>
              </a:ext>
            </a:extLst>
          </p:cNvPr>
          <p:cNvSpPr txBox="1">
            <a:spLocks/>
          </p:cNvSpPr>
          <p:nvPr/>
        </p:nvSpPr>
        <p:spPr>
          <a:xfrm>
            <a:off x="2874710" y="5705871"/>
            <a:ext cx="4258676" cy="115212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  <a:prstDash val="solid"/>
          </a:ln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200" b="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1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de-DE" sz="1800" b="1" kern="0" dirty="0">
                <a:solidFill>
                  <a:schemeClr val="tx2"/>
                </a:solidFill>
                <a:cs typeface="Calibri" panose="020F0502020204030204" pitchFamily="34" charset="0"/>
              </a:rPr>
              <a:t>Das Maßnahmenkataster für das Radverkehrskonzept des Kreises Ahrweiler enthält knapp 800 Einzelmaßnahmen an Knoten und Strecken.</a:t>
            </a:r>
          </a:p>
        </p:txBody>
      </p:sp>
      <p:grpSp>
        <p:nvGrpSpPr>
          <p:cNvPr id="13" name="Gruppieren 12"/>
          <p:cNvGrpSpPr/>
          <p:nvPr/>
        </p:nvGrpSpPr>
        <p:grpSpPr>
          <a:xfrm>
            <a:off x="359762" y="2025632"/>
            <a:ext cx="4554631" cy="3638663"/>
            <a:chOff x="359762" y="2025632"/>
            <a:chExt cx="4554631" cy="3638663"/>
          </a:xfrm>
        </p:grpSpPr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2F5D25D3-DC4D-BF7A-F362-CF76C6D1D9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b="4886"/>
            <a:stretch/>
          </p:blipFill>
          <p:spPr>
            <a:xfrm>
              <a:off x="359762" y="2025632"/>
              <a:ext cx="4554631" cy="3638663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</p:pic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8B847690-9D9C-4F00-8643-533AF738E1CD}"/>
                </a:ext>
              </a:extLst>
            </p:cNvPr>
            <p:cNvSpPr/>
            <p:nvPr/>
          </p:nvSpPr>
          <p:spPr>
            <a:xfrm>
              <a:off x="2015946" y="4113864"/>
              <a:ext cx="792088" cy="36004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3CA127E5-44F3-4438-9303-5B6BAA693734}"/>
                </a:ext>
              </a:extLst>
            </p:cNvPr>
            <p:cNvSpPr/>
            <p:nvPr/>
          </p:nvSpPr>
          <p:spPr>
            <a:xfrm>
              <a:off x="496021" y="4486664"/>
              <a:ext cx="2312013" cy="63531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6" name="Textfeld 15">
            <a:extLst>
              <a:ext uri="{FF2B5EF4-FFF2-40B4-BE49-F238E27FC236}">
                <a16:creationId xmlns:a16="http://schemas.microsoft.com/office/drawing/2014/main" id="{5A247504-F208-4793-996B-18B964F1B4E0}"/>
              </a:ext>
            </a:extLst>
          </p:cNvPr>
          <p:cNvSpPr txBox="1"/>
          <p:nvPr/>
        </p:nvSpPr>
        <p:spPr>
          <a:xfrm>
            <a:off x="451318" y="5295188"/>
            <a:ext cx="4371518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pPr marL="265113" indent="-265113">
              <a:spcAft>
                <a:spcPts val="600"/>
              </a:spcAft>
              <a:tabLst>
                <a:tab pos="265113" algn="l"/>
              </a:tabLst>
            </a:pPr>
            <a:r>
              <a:rPr lang="de-DE" sz="1600" b="1" dirty="0">
                <a:latin typeface="+mj-lt"/>
                <a:cs typeface="Arial" pitchFamily="34" charset="0"/>
              </a:rPr>
              <a:t>Kostenschätzung und Prioritätsstufen im Kataster</a:t>
            </a:r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9095" y="2924944"/>
            <a:ext cx="4143560" cy="274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18218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Online-Karte als Maßnahmenübersicht </a:t>
            </a:r>
            <a:br>
              <a:rPr lang="de-DE" dirty="0"/>
            </a:br>
            <a:endParaRPr lang="de-DE" sz="2200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9EB65-4278-4153-BFC1-A4A006137B15}" type="slidenum">
              <a:rPr lang="de-DE" smtClean="0"/>
              <a:pPr/>
              <a:t>42</a:t>
            </a:fld>
            <a:endParaRPr lang="de-DE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D2FFFF1E-B1A9-0EEC-F049-E2205341E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9642" y="980728"/>
            <a:ext cx="6600053" cy="551723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24478F87-9E8B-390B-56D4-AB55E28706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7" y="764704"/>
            <a:ext cx="3090120" cy="277427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82093675"/>
      </p:ext>
    </p:extLst>
  </p:cSld>
  <p:clrMapOvr>
    <a:masterClrMapping/>
  </p:clrMapOvr>
  <p:transition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 bwMode="auto">
          <a:xfrm>
            <a:off x="8028384" y="764704"/>
            <a:ext cx="694650" cy="590465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4338" name="Textfeld 1">
            <a:extLst>
              <a:ext uri="{FF2B5EF4-FFF2-40B4-BE49-F238E27FC236}">
                <a16:creationId xmlns:a16="http://schemas.microsoft.com/office/drawing/2014/main" id="{4844CEBB-6D16-4D62-B41F-AA6FB7EB04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752" y="980728"/>
            <a:ext cx="36800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de-DE" altLang="de-DE" sz="2800" b="1" dirty="0">
                <a:solidFill>
                  <a:srgbClr val="008000"/>
                </a:solidFill>
              </a:rPr>
              <a:t>Förderprogramme</a:t>
            </a:r>
          </a:p>
        </p:txBody>
      </p:sp>
      <p:sp>
        <p:nvSpPr>
          <p:cNvPr id="4" name="Ellipse 3"/>
          <p:cNvSpPr/>
          <p:nvPr/>
        </p:nvSpPr>
        <p:spPr bwMode="auto">
          <a:xfrm>
            <a:off x="539552" y="1725760"/>
            <a:ext cx="2880320" cy="1171384"/>
          </a:xfrm>
          <a:prstGeom prst="ellipse">
            <a:avLst/>
          </a:prstGeom>
          <a:solidFill>
            <a:srgbClr val="C00000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charset="0"/>
                <a:cs typeface="Arial" charset="0"/>
              </a:rPr>
              <a:t>Förderung durch den Bund</a:t>
            </a:r>
          </a:p>
        </p:txBody>
      </p:sp>
      <p:sp>
        <p:nvSpPr>
          <p:cNvPr id="5" name="Ellipse 4"/>
          <p:cNvSpPr/>
          <p:nvPr/>
        </p:nvSpPr>
        <p:spPr bwMode="auto">
          <a:xfrm>
            <a:off x="4788024" y="1691480"/>
            <a:ext cx="2813582" cy="1171384"/>
          </a:xfrm>
          <a:prstGeom prst="ellipse">
            <a:avLst/>
          </a:prstGeom>
          <a:solidFill>
            <a:srgbClr val="C00000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charset="0"/>
                <a:cs typeface="Arial" charset="0"/>
              </a:rPr>
              <a:t>Förderung durch das Land</a:t>
            </a:r>
          </a:p>
        </p:txBody>
      </p:sp>
      <p:sp>
        <p:nvSpPr>
          <p:cNvPr id="7" name="Rechteck 15">
            <a:extLst>
              <a:ext uri="{FF2B5EF4-FFF2-40B4-BE49-F238E27FC236}">
                <a16:creationId xmlns:a16="http://schemas.microsoft.com/office/drawing/2014/main" id="{FF3B91AD-34DC-4C96-8A9F-E7632D0C2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982" y="3237928"/>
            <a:ext cx="3863002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266700" indent="-266700" eaLnBrk="1" hangingPunct="1">
              <a:lnSpc>
                <a:spcPts val="2400"/>
              </a:lnSpc>
              <a:defRPr/>
            </a:pPr>
            <a:r>
              <a:rPr lang="de-DE" altLang="de-DE" dirty="0">
                <a:solidFill>
                  <a:schemeClr val="tx1"/>
                </a:solidFill>
              </a:rPr>
              <a:t>-  </a:t>
            </a:r>
            <a:r>
              <a:rPr lang="de-DE" altLang="de-DE" sz="2000" dirty="0">
                <a:solidFill>
                  <a:schemeClr val="tx1"/>
                </a:solidFill>
              </a:rPr>
              <a:t>Mittel für den Bau von Radwegen an Bundesstraßen</a:t>
            </a:r>
          </a:p>
          <a:p>
            <a:pPr marL="285750" indent="-285750" eaLnBrk="1" hangingPunct="1">
              <a:lnSpc>
                <a:spcPts val="2400"/>
              </a:lnSpc>
              <a:spcBef>
                <a:spcPts val="1200"/>
              </a:spcBef>
              <a:buFontTx/>
              <a:buChar char="-"/>
              <a:defRPr/>
            </a:pPr>
            <a:r>
              <a:rPr lang="de-DE" altLang="de-DE" sz="2000" dirty="0">
                <a:solidFill>
                  <a:schemeClr val="tx1"/>
                </a:solidFill>
              </a:rPr>
              <a:t>Förderung von kommunalen Radverkehrsmaßnahmen über nationale Klimaschutzinitiative</a:t>
            </a:r>
          </a:p>
          <a:p>
            <a:pPr marL="285750" indent="-285750" eaLnBrk="1" hangingPunct="1">
              <a:lnSpc>
                <a:spcPts val="2400"/>
              </a:lnSpc>
              <a:spcBef>
                <a:spcPts val="1200"/>
              </a:spcBef>
              <a:buFontTx/>
              <a:buChar char="-"/>
              <a:defRPr/>
            </a:pPr>
            <a:r>
              <a:rPr lang="de-DE" altLang="de-DE" sz="2000" b="1" dirty="0">
                <a:solidFill>
                  <a:schemeClr val="tx1"/>
                </a:solidFill>
              </a:rPr>
              <a:t>Sonderförderprogramm „Stadt und Land“ </a:t>
            </a:r>
          </a:p>
        </p:txBody>
      </p:sp>
      <p:sp>
        <p:nvSpPr>
          <p:cNvPr id="8" name="Rechteck 15">
            <a:extLst>
              <a:ext uri="{FF2B5EF4-FFF2-40B4-BE49-F238E27FC236}">
                <a16:creationId xmlns:a16="http://schemas.microsoft.com/office/drawing/2014/main" id="{FF3B91AD-34DC-4C96-8A9F-E7632D0C2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4008" y="3237928"/>
            <a:ext cx="4248472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266700" indent="-266700" eaLnBrk="1" hangingPunct="1">
              <a:lnSpc>
                <a:spcPts val="2400"/>
              </a:lnSpc>
              <a:defRPr/>
            </a:pPr>
            <a:r>
              <a:rPr lang="de-DE" altLang="de-DE" dirty="0">
                <a:solidFill>
                  <a:schemeClr val="tx1"/>
                </a:solidFill>
              </a:rPr>
              <a:t>-  </a:t>
            </a:r>
            <a:r>
              <a:rPr lang="de-DE" altLang="de-DE" sz="2000" dirty="0">
                <a:solidFill>
                  <a:schemeClr val="tx1"/>
                </a:solidFill>
              </a:rPr>
              <a:t>Radwegebau über Landesverkehrs-</a:t>
            </a:r>
            <a:r>
              <a:rPr lang="de-DE" altLang="de-DE" sz="2000" dirty="0" err="1">
                <a:solidFill>
                  <a:schemeClr val="tx1"/>
                </a:solidFill>
              </a:rPr>
              <a:t>finanzierungsgesetz</a:t>
            </a:r>
            <a:r>
              <a:rPr lang="de-DE" altLang="de-DE" sz="2000" dirty="0">
                <a:solidFill>
                  <a:schemeClr val="tx1"/>
                </a:solidFill>
              </a:rPr>
              <a:t> (</a:t>
            </a:r>
            <a:r>
              <a:rPr lang="de-DE" altLang="de-DE" sz="2000" dirty="0" err="1">
                <a:solidFill>
                  <a:schemeClr val="tx1"/>
                </a:solidFill>
              </a:rPr>
              <a:t>LVFGKom</a:t>
            </a:r>
            <a:r>
              <a:rPr lang="de-DE" altLang="de-DE" sz="2000" dirty="0">
                <a:solidFill>
                  <a:schemeClr val="tx1"/>
                </a:solidFill>
              </a:rPr>
              <a:t>)</a:t>
            </a:r>
          </a:p>
          <a:p>
            <a:pPr marL="285750" indent="-285750" eaLnBrk="1" hangingPunct="1">
              <a:lnSpc>
                <a:spcPts val="2400"/>
              </a:lnSpc>
              <a:spcBef>
                <a:spcPts val="1200"/>
              </a:spcBef>
              <a:buFontTx/>
              <a:buChar char="-"/>
              <a:defRPr/>
            </a:pPr>
            <a:r>
              <a:rPr lang="de-DE" altLang="de-DE" sz="2000" dirty="0">
                <a:solidFill>
                  <a:schemeClr val="tx1"/>
                </a:solidFill>
              </a:rPr>
              <a:t>Förderprogramm EULLER zur Förderung von Maßnahmen des Radverkehrs im ländlichen Raum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E1680946-E9E6-4C5B-BAA2-21110A249E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74659"/>
            <a:ext cx="3672408" cy="523220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/>
          <a:p>
            <a:r>
              <a:rPr lang="de-DE" sz="2800" b="1" dirty="0">
                <a:solidFill>
                  <a:srgbClr val="13A850"/>
                </a:solidFill>
                <a:latin typeface="+mj-lt"/>
                <a:ea typeface="+mj-ea"/>
                <a:cs typeface="+mj-cs"/>
              </a:rPr>
              <a:t>Radverkehrsförderung</a:t>
            </a:r>
          </a:p>
        </p:txBody>
      </p:sp>
      <p:sp>
        <p:nvSpPr>
          <p:cNvPr id="10" name="Rechteck 15">
            <a:extLst>
              <a:ext uri="{FF2B5EF4-FFF2-40B4-BE49-F238E27FC236}">
                <a16:creationId xmlns:a16="http://schemas.microsoft.com/office/drawing/2014/main" id="{FF3B91AD-34DC-4C96-8A9F-E7632D0C2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0600" y="5690120"/>
            <a:ext cx="274421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266700" indent="-266700" eaLnBrk="1" hangingPunct="1">
              <a:lnSpc>
                <a:spcPts val="2400"/>
              </a:lnSpc>
              <a:defRPr/>
            </a:pPr>
            <a:r>
              <a:rPr lang="de-DE" altLang="de-DE" sz="2000" b="1" dirty="0">
                <a:solidFill>
                  <a:srgbClr val="13A850"/>
                </a:solidFill>
              </a:rPr>
              <a:t>bis 2028 verlängert</a:t>
            </a: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15" y="3068960"/>
            <a:ext cx="8439150" cy="329565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3233344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/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92696"/>
            <a:ext cx="7895605" cy="6018569"/>
          </a:xfrm>
          <a:prstGeom prst="rect">
            <a:avLst/>
          </a:prstGeom>
        </p:spPr>
      </p:pic>
      <p:sp>
        <p:nvSpPr>
          <p:cNvPr id="12" name="Textplatzhalter 11"/>
          <p:cNvSpPr>
            <a:spLocks noGrp="1"/>
          </p:cNvSpPr>
          <p:nvPr>
            <p:ph type="body" sz="quarter" idx="15"/>
          </p:nvPr>
        </p:nvSpPr>
        <p:spPr>
          <a:xfrm>
            <a:off x="712236" y="2060848"/>
            <a:ext cx="5443940" cy="1440160"/>
          </a:xfrm>
        </p:spPr>
        <p:txBody>
          <a:bodyPr/>
          <a:lstStyle/>
          <a:p>
            <a:r>
              <a:rPr lang="de-DE" sz="28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  <a:t>Präsentation zur Sitzung des </a:t>
            </a:r>
            <a:br>
              <a:rPr lang="de-DE" sz="28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</a:br>
            <a:r>
              <a:rPr lang="de-DE" sz="28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  <a:t>Kreistages des Kreises Ahrweiler </a:t>
            </a:r>
            <a:br>
              <a:rPr lang="de-DE" sz="28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</a:br>
            <a:r>
              <a:rPr lang="de-DE" sz="28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  <a:t>am 01. März 2024</a:t>
            </a:r>
          </a:p>
        </p:txBody>
      </p:sp>
      <p:sp>
        <p:nvSpPr>
          <p:cNvPr id="3" name="Textfeld 4">
            <a:extLst>
              <a:ext uri="{FF2B5EF4-FFF2-40B4-BE49-F238E27FC236}">
                <a16:creationId xmlns:a16="http://schemas.microsoft.com/office/drawing/2014/main" id="{6F8E278D-306D-17FD-4FC9-0D17AF2C2B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608" y="5949280"/>
            <a:ext cx="591112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de-DE" altLang="de-DE" sz="2000" b="1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08A41"/>
                </a:solidFill>
                <a:latin typeface="+mn-lt"/>
                <a:cs typeface="+mn-cs"/>
              </a:rPr>
              <a:t>Celina Hoffmann und Frank Reuter</a:t>
            </a:r>
          </a:p>
          <a:p>
            <a:pPr algn="ctr"/>
            <a:r>
              <a:rPr lang="de-DE" altLang="de-DE" sz="2000" b="1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08A41"/>
                </a:solidFill>
                <a:latin typeface="+mn-lt"/>
                <a:cs typeface="+mn-cs"/>
              </a:rPr>
              <a:t>Planungsbüro VIA eG, Köln</a:t>
            </a:r>
          </a:p>
        </p:txBody>
      </p:sp>
      <p:sp>
        <p:nvSpPr>
          <p:cNvPr id="8" name="Textplatzhalter 10"/>
          <p:cNvSpPr>
            <a:spLocks noGrp="1"/>
          </p:cNvSpPr>
          <p:nvPr>
            <p:ph type="body" sz="quarter" idx="14"/>
          </p:nvPr>
        </p:nvSpPr>
        <p:spPr>
          <a:xfrm>
            <a:off x="683568" y="692696"/>
            <a:ext cx="8856984" cy="1224136"/>
          </a:xfrm>
        </p:spPr>
        <p:txBody>
          <a:bodyPr/>
          <a:lstStyle/>
          <a:p>
            <a:pPr marL="0" indent="0" algn="ctr"/>
            <a:r>
              <a:rPr lang="de-DE" sz="36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08A41"/>
                </a:solidFill>
                <a:latin typeface="+mn-lt"/>
              </a:rPr>
              <a:t>Radwegekonzept für den </a:t>
            </a:r>
            <a:br>
              <a:rPr lang="de-DE" sz="36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08A41"/>
                </a:solidFill>
                <a:latin typeface="+mn-lt"/>
              </a:rPr>
            </a:br>
            <a:r>
              <a:rPr lang="de-DE" sz="36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108A41"/>
                </a:solidFill>
                <a:latin typeface="+mn-lt"/>
              </a:rPr>
              <a:t>Landkreis Ahrweiler</a:t>
            </a:r>
          </a:p>
        </p:txBody>
      </p:sp>
      <p:sp>
        <p:nvSpPr>
          <p:cNvPr id="6" name="Textplatzhalter 11"/>
          <p:cNvSpPr>
            <a:spLocks noGrp="1"/>
          </p:cNvSpPr>
          <p:nvPr>
            <p:ph type="body" sz="quarter" idx="15"/>
          </p:nvPr>
        </p:nvSpPr>
        <p:spPr>
          <a:xfrm>
            <a:off x="634926" y="4797152"/>
            <a:ext cx="8136903" cy="756145"/>
          </a:xfrm>
        </p:spPr>
        <p:txBody>
          <a:bodyPr/>
          <a:lstStyle/>
          <a:p>
            <a:pPr algn="ctr"/>
            <a:r>
              <a:rPr lang="de-DE" sz="400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  <a:t>Vielen Dank für ihre Aufmerksamkeit</a:t>
            </a:r>
          </a:p>
        </p:txBody>
      </p:sp>
    </p:spTree>
    <p:extLst>
      <p:ext uri="{BB962C8B-B14F-4D97-AF65-F5344CB8AC3E}">
        <p14:creationId xmlns:p14="http://schemas.microsoft.com/office/powerpoint/2010/main" val="4227831449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Vorlage_Präsentation">
  <a:themeElements>
    <a:clrScheme name="Benutzerdefiniert 1">
      <a:dk1>
        <a:srgbClr val="000000"/>
      </a:dk1>
      <a:lt1>
        <a:srgbClr val="FFFFFF"/>
      </a:lt1>
      <a:dk2>
        <a:srgbClr val="2C6896"/>
      </a:dk2>
      <a:lt2>
        <a:srgbClr val="4C4C4C"/>
      </a:lt2>
      <a:accent1>
        <a:srgbClr val="2C6896"/>
      </a:accent1>
      <a:accent2>
        <a:srgbClr val="E66E00"/>
      </a:accent2>
      <a:accent3>
        <a:srgbClr val="F0F0F0"/>
      </a:accent3>
      <a:accent4>
        <a:srgbClr val="000000"/>
      </a:accent4>
      <a:accent5>
        <a:srgbClr val="94B4CA"/>
      </a:accent5>
      <a:accent6>
        <a:srgbClr val="E66E00"/>
      </a:accent6>
      <a:hlink>
        <a:srgbClr val="2C6896"/>
      </a:hlink>
      <a:folHlink>
        <a:srgbClr val="2C6896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2C6896"/>
        </a:solidFill>
        <a:ln>
          <a:solidFill>
            <a:schemeClr val="accent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marL="265113" indent="-265113">
          <a:spcAft>
            <a:spcPts val="600"/>
          </a:spcAft>
          <a:tabLst>
            <a:tab pos="265113" algn="l"/>
          </a:tabLst>
          <a:defRPr sz="2200" dirty="0" smtClean="0">
            <a:latin typeface="+mj-lt"/>
            <a:cs typeface="Arial" pitchFamily="34" charset="0"/>
          </a:defRPr>
        </a:defPPr>
      </a:lstStyle>
    </a:tx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Vorlage_Präsentation.potx" id="{702A7F95-C7CE-4FFD-9FB2-85768CC5EEEF}" vid="{1BDD4DF1-7E9B-401E-A5DE-64403F865310}"/>
    </a:ext>
  </a:ext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Benutzerdefiniert 1">
      <a:dk1>
        <a:srgbClr val="000000"/>
      </a:dk1>
      <a:lt1>
        <a:srgbClr val="FFFFFF"/>
      </a:lt1>
      <a:dk2>
        <a:srgbClr val="2C6896"/>
      </a:dk2>
      <a:lt2>
        <a:srgbClr val="4C4C4C"/>
      </a:lt2>
      <a:accent1>
        <a:srgbClr val="608EB0"/>
      </a:accent1>
      <a:accent2>
        <a:srgbClr val="E66E00"/>
      </a:accent2>
      <a:accent3>
        <a:srgbClr val="F0F0F0"/>
      </a:accent3>
      <a:accent4>
        <a:srgbClr val="000000"/>
      </a:accent4>
      <a:accent5>
        <a:srgbClr val="94B4CA"/>
      </a:accent5>
      <a:accent6>
        <a:srgbClr val="E66E00"/>
      </a:accent6>
      <a:hlink>
        <a:srgbClr val="2C6896"/>
      </a:hlink>
      <a:folHlink>
        <a:srgbClr val="2C6896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2625</Words>
  <Application>Microsoft Office PowerPoint</Application>
  <PresentationFormat>Bildschirmpräsentation (4:3)</PresentationFormat>
  <Paragraphs>416</Paragraphs>
  <Slides>44</Slides>
  <Notes>37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44</vt:i4>
      </vt:variant>
    </vt:vector>
  </HeadingPairs>
  <TitlesOfParts>
    <vt:vector size="50" baseType="lpstr">
      <vt:lpstr>Times New Roman</vt:lpstr>
      <vt:lpstr>Wingdings</vt:lpstr>
      <vt:lpstr>Calibri</vt:lpstr>
      <vt:lpstr>Arial</vt:lpstr>
      <vt:lpstr>Vorlage_Präsentation</vt:lpstr>
      <vt:lpstr>Unknown</vt:lpstr>
      <vt:lpstr>PowerPoint-Präsentation</vt:lpstr>
      <vt:lpstr>PowerPoint-Präsentation</vt:lpstr>
      <vt:lpstr>PowerPoint-Präsentation</vt:lpstr>
      <vt:lpstr>Bestandserfassung und Mängelanalyse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Bestandserfassung und Mängelanalyse </vt:lpstr>
      <vt:lpstr>PowerPoint-Präsentation</vt:lpstr>
      <vt:lpstr>Netzkonzeption Erstellung Wunschliniennetz - Hauptachsen 1. Ordnung</vt:lpstr>
      <vt:lpstr>Netzkonzeption Erstellung Wunschliniennetz -  Hauptachsen 1. und 2. Ordnung</vt:lpstr>
      <vt:lpstr>Netzkonzeption Erstellung Wunschliniennetz -  Hauptachsen 3. Ordnung</vt:lpstr>
      <vt:lpstr>Netzkonzeption Vom Wunschliniennetz zum Untersuchungsnetz</vt:lpstr>
      <vt:lpstr>Netzkonzeption Planungen auf verschiedenen Ebenen</vt:lpstr>
      <vt:lpstr>PowerPoint-Präsentation</vt:lpstr>
      <vt:lpstr>Bestandserfassung und Mängelanalyse </vt:lpstr>
      <vt:lpstr>Bestandserfassung und Mängelanalyse Befahrung</vt:lpstr>
      <vt:lpstr>PowerPoint-Präsentation</vt:lpstr>
      <vt:lpstr>Bestandserfassung und Mängelanalyse </vt:lpstr>
      <vt:lpstr>PowerPoint-Präsentation</vt:lpstr>
      <vt:lpstr>Bestandserfassung und Mängelanalyse </vt:lpstr>
      <vt:lpstr>PowerPoint-Präsentation</vt:lpstr>
      <vt:lpstr>Darstellung und Analyse Radverkehrsinfrastruktur Festlegung von Ausbaustandards</vt:lpstr>
      <vt:lpstr>PowerPoint-Präsentation</vt:lpstr>
      <vt:lpstr>PowerPoint-Präsentation</vt:lpstr>
      <vt:lpstr>Bestandserfassung und Mängelanalyse </vt:lpstr>
      <vt:lpstr>Wann ist der Neubau eines Radweges erforderlich? </vt:lpstr>
      <vt:lpstr>PowerPoint-Präsentation</vt:lpstr>
      <vt:lpstr>PowerPoint-Präsentation</vt:lpstr>
      <vt:lpstr>PowerPoint-Präsentation</vt:lpstr>
      <vt:lpstr>PowerPoint-Präsentation</vt:lpstr>
      <vt:lpstr>Bestandserfassung und Mängelanalyse </vt:lpstr>
      <vt:lpstr>Planungsbeispiel: Achse BNA – Grafschaft - Rheinbach </vt:lpstr>
      <vt:lpstr>Planungsbeispiel: Achse BNA – Grafschaft - Rheinbach </vt:lpstr>
      <vt:lpstr>PowerPoint-Präsentation</vt:lpstr>
      <vt:lpstr>Planungsbeispiel: Achse BNA – Grafschaft - Rheinbach </vt:lpstr>
      <vt:lpstr>Bestandserfassung und Mängelanalyse </vt:lpstr>
      <vt:lpstr>Maßnahmenprogramm Konkrete Maßnahmenplanung und Katastererstellung</vt:lpstr>
      <vt:lpstr>Online-Karte als Maßnahmenübersicht  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Johannes Pickert</dc:creator>
  <cp:lastModifiedBy>Ulrich, Dirk</cp:lastModifiedBy>
  <cp:revision>545</cp:revision>
  <cp:lastPrinted>2024-01-12T13:55:32Z</cp:lastPrinted>
  <dcterms:created xsi:type="dcterms:W3CDTF">2019-01-21T13:09:01Z</dcterms:created>
  <dcterms:modified xsi:type="dcterms:W3CDTF">2024-02-19T14:10:12Z</dcterms:modified>
</cp:coreProperties>
</file>